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sldIdLst>
    <p:sldId id="315" r:id="rId2"/>
    <p:sldId id="411" r:id="rId3"/>
    <p:sldId id="403" r:id="rId4"/>
    <p:sldId id="408" r:id="rId5"/>
    <p:sldId id="409" r:id="rId6"/>
    <p:sldId id="402" r:id="rId7"/>
    <p:sldId id="375" r:id="rId8"/>
    <p:sldId id="392" r:id="rId9"/>
    <p:sldId id="401" r:id="rId10"/>
    <p:sldId id="376" r:id="rId11"/>
    <p:sldId id="385" r:id="rId12"/>
    <p:sldId id="393" r:id="rId13"/>
    <p:sldId id="404" r:id="rId14"/>
    <p:sldId id="377" r:id="rId15"/>
    <p:sldId id="398" r:id="rId16"/>
    <p:sldId id="386" r:id="rId17"/>
    <p:sldId id="394" r:id="rId18"/>
    <p:sldId id="405" r:id="rId19"/>
    <p:sldId id="378" r:id="rId20"/>
    <p:sldId id="399" r:id="rId21"/>
    <p:sldId id="387" r:id="rId22"/>
    <p:sldId id="395" r:id="rId23"/>
    <p:sldId id="379" r:id="rId24"/>
    <p:sldId id="406" r:id="rId25"/>
    <p:sldId id="388" r:id="rId26"/>
    <p:sldId id="396" r:id="rId27"/>
    <p:sldId id="400" r:id="rId28"/>
    <p:sldId id="407" r:id="rId29"/>
    <p:sldId id="380" r:id="rId30"/>
    <p:sldId id="389" r:id="rId31"/>
    <p:sldId id="397" r:id="rId32"/>
    <p:sldId id="381" r:id="rId33"/>
    <p:sldId id="374" r:id="rId34"/>
    <p:sldId id="390" r:id="rId35"/>
    <p:sldId id="370" r:id="rId36"/>
    <p:sldId id="372" r:id="rId37"/>
    <p:sldId id="369" r:id="rId38"/>
    <p:sldId id="391" r:id="rId39"/>
    <p:sldId id="410" r:id="rId40"/>
    <p:sldId id="314"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EBF0"/>
    <a:srgbClr val="F61686"/>
    <a:srgbClr val="03BD83"/>
    <a:srgbClr val="525252"/>
    <a:srgbClr val="E6E6E6"/>
    <a:srgbClr val="4D4D4D"/>
    <a:srgbClr val="0DD0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08" autoAdjust="0"/>
    <p:restoredTop sz="94660"/>
  </p:normalViewPr>
  <p:slideViewPr>
    <p:cSldViewPr snapToGrid="0">
      <p:cViewPr varScale="1">
        <p:scale>
          <a:sx n="113" d="100"/>
          <a:sy n="113" d="100"/>
        </p:scale>
        <p:origin x="492"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1988800" y="3048"/>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828800" y="2819400"/>
            <a:ext cx="85344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p:txBody>
          <a:bodyPr/>
          <a:lstStyle/>
          <a:p>
            <a:fld id="{6C390FF3-F980-4580-9863-E965BB98C22D}" type="datetimeFigureOut">
              <a:rPr lang="en-US" smtClean="0"/>
              <a:t>4/4/2024</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207264" y="2420112"/>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CFE5459B-F4C8-48D0-9A45-6A43EBC6BFF8}" type="slidenum">
              <a:rPr lang="en-US" smtClean="0"/>
              <a:t>‹#›</a:t>
            </a:fld>
            <a:endParaRPr lang="en-US"/>
          </a:p>
        </p:txBody>
      </p:sp>
      <p:sp>
        <p:nvSpPr>
          <p:cNvPr id="8" name="Title 7"/>
          <p:cNvSpPr>
            <a:spLocks noGrp="1"/>
          </p:cNvSpPr>
          <p:nvPr>
            <p:ph type="ctrTitle"/>
          </p:nvPr>
        </p:nvSpPr>
        <p:spPr>
          <a:xfrm>
            <a:off x="914400" y="381000"/>
            <a:ext cx="10363200" cy="1752600"/>
          </a:xfrm>
        </p:spPr>
        <p:txBody>
          <a:bodyPr anchor="b"/>
          <a:lstStyle>
            <a:lvl1pPr>
              <a:defRPr sz="4200">
                <a:solidFill>
                  <a:schemeClr val="accent1"/>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C390FF3-F980-4580-9863-E965BB98C22D}" type="datetimeFigureOut">
              <a:rPr lang="en-US" smtClean="0"/>
              <a:t>4/4/2024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9347200" y="0"/>
            <a:ext cx="28448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6403340"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9119616" y="2925763"/>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9245600" y="3020251"/>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9221216" y="3009902"/>
            <a:ext cx="609600" cy="441325"/>
          </a:xfrm>
        </p:spPr>
        <p:txBody>
          <a:bodyPr/>
          <a:lstStyle/>
          <a:p>
            <a:fld id="{CFE5459B-F4C8-48D0-9A45-6A43EBC6BFF8}" type="slidenum">
              <a:rPr lang="en-US" smtClean="0"/>
              <a:t>‹#›</a:t>
            </a:fld>
            <a:endParaRPr lang="en-US"/>
          </a:p>
        </p:txBody>
      </p:sp>
      <p:sp>
        <p:nvSpPr>
          <p:cNvPr id="3" name="Vertical Text Placeholder 2"/>
          <p:cNvSpPr>
            <a:spLocks noGrp="1"/>
          </p:cNvSpPr>
          <p:nvPr>
            <p:ph type="body" orient="vert" idx="1"/>
          </p:nvPr>
        </p:nvSpPr>
        <p:spPr>
          <a:xfrm>
            <a:off x="406400" y="304800"/>
            <a:ext cx="8737600" cy="5821366"/>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C390FF3-F980-4580-9863-E965BB98C22D}" type="datetimeFigureOut">
              <a:rPr lang="en-US" smtClean="0"/>
              <a:t>4/4/2024</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9855200" y="304802"/>
            <a:ext cx="1930400" cy="5851525"/>
          </a:xfrm>
        </p:spPr>
        <p:txBody>
          <a:bodyPr vert="eaVert"/>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a:t>Click to edit Master title style</a:t>
            </a:r>
          </a:p>
        </p:txBody>
      </p:sp>
      <p:sp>
        <p:nvSpPr>
          <p:cNvPr id="4" name="Date Placeholder 3"/>
          <p:cNvSpPr>
            <a:spLocks noGrp="1"/>
          </p:cNvSpPr>
          <p:nvPr>
            <p:ph type="dt" sz="half" idx="10"/>
          </p:nvPr>
        </p:nvSpPr>
        <p:spPr/>
        <p:txBody>
          <a:bodyPr/>
          <a:lstStyle/>
          <a:p>
            <a:fld id="{6C390FF3-F980-4580-9863-E965BB98C22D}" type="datetimeFigureOut">
              <a:rPr lang="en-US" smtClean="0"/>
              <a:t>4/4/2024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5815584" y="1026373"/>
            <a:ext cx="609600" cy="441325"/>
          </a:xfrm>
        </p:spPr>
        <p:txBody>
          <a:bodyPr/>
          <a:lstStyle/>
          <a:p>
            <a:fld id="{CFE5459B-F4C8-48D0-9A45-6A43EBC6BFF8}" type="slidenum">
              <a:rPr lang="en-US" smtClean="0"/>
              <a:t>‹#›</a:t>
            </a:fld>
            <a:endParaRPr lang="en-US"/>
          </a:p>
        </p:txBody>
      </p:sp>
      <p:sp>
        <p:nvSpPr>
          <p:cNvPr id="8" name="Content Placeholder 7"/>
          <p:cNvSpPr>
            <a:spLocks noGrp="1"/>
          </p:cNvSpPr>
          <p:nvPr>
            <p:ph sz="quarter" idx="1"/>
          </p:nvPr>
        </p:nvSpPr>
        <p:spPr>
          <a:xfrm>
            <a:off x="402336" y="1527048"/>
            <a:ext cx="1133856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11988800" y="1905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203200" y="2286000"/>
            <a:ext cx="11777472"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207264" y="142352"/>
            <a:ext cx="11777472"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824568" y="2743200"/>
            <a:ext cx="8640232"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13" name="Rectangle 12"/>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6C390FF3-F980-4580-9863-E965BB98C22D}" type="datetimeFigureOut">
              <a:rPr lang="en-US" smtClean="0"/>
              <a:t>4/4/2024</a:t>
            </a:fld>
            <a:endParaRPr lang="en-US"/>
          </a:p>
        </p:txBody>
      </p:sp>
      <p:sp>
        <p:nvSpPr>
          <p:cNvPr id="8" name="Straight Connector 7"/>
          <p:cNvSpPr>
            <a:spLocks noChangeShapeType="1"/>
          </p:cNvSpPr>
          <p:nvPr/>
        </p:nvSpPr>
        <p:spPr bwMode="auto">
          <a:xfrm>
            <a:off x="203200" y="2438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CFE5459B-F4C8-48D0-9A45-6A43EBC6BFF8}" type="slidenum">
              <a:rPr lang="en-US" smtClean="0"/>
              <a:t>‹#›</a:t>
            </a:fld>
            <a:endParaRPr lang="en-US"/>
          </a:p>
        </p:txBody>
      </p:sp>
      <p:sp>
        <p:nvSpPr>
          <p:cNvPr id="2" name="Title 1"/>
          <p:cNvSpPr>
            <a:spLocks noGrp="1"/>
          </p:cNvSpPr>
          <p:nvPr>
            <p:ph type="title"/>
          </p:nvPr>
        </p:nvSpPr>
        <p:spPr>
          <a:xfrm>
            <a:off x="963084" y="533400"/>
            <a:ext cx="10363200" cy="1524000"/>
          </a:xfrm>
        </p:spPr>
        <p:txBody>
          <a:bodyPr anchor="b"/>
          <a:lstStyle>
            <a:lvl1pPr algn="ctr">
              <a:buNone/>
              <a:defRPr sz="4200" b="0" cap="none" baseline="0">
                <a:solidFill>
                  <a:srgbClr val="FFFFFF"/>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02336" y="228600"/>
            <a:ext cx="11379200" cy="758952"/>
          </a:xfrm>
        </p:spPr>
        <p:txBody>
          <a:bodyPr/>
          <a:lstStyle/>
          <a:p>
            <a:r>
              <a:rPr kumimoji="0" lang="en-US"/>
              <a:t>Click to edit Master title style</a:t>
            </a:r>
          </a:p>
        </p:txBody>
      </p:sp>
      <p:sp>
        <p:nvSpPr>
          <p:cNvPr id="5" name="Date Placeholder 4"/>
          <p:cNvSpPr>
            <a:spLocks noGrp="1"/>
          </p:cNvSpPr>
          <p:nvPr>
            <p:ph type="dt" sz="half" idx="10"/>
          </p:nvPr>
        </p:nvSpPr>
        <p:spPr>
          <a:xfrm>
            <a:off x="7721600" y="6409944"/>
            <a:ext cx="4059936" cy="365760"/>
          </a:xfrm>
        </p:spPr>
        <p:txBody>
          <a:bodyPr/>
          <a:lstStyle/>
          <a:p>
            <a:fld id="{6C390FF3-F980-4580-9863-E965BB98C22D}" type="datetimeFigureOut">
              <a:rPr lang="en-US" smtClean="0"/>
              <a:t>4/4/2024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5459B-F4C8-48D0-9A45-6A43EBC6BFF8}" type="slidenum">
              <a:rPr lang="en-US" smtClean="0"/>
              <a:t>‹#›</a:t>
            </a:fld>
            <a:endParaRPr lang="en-US"/>
          </a:p>
        </p:txBody>
      </p:sp>
      <p:sp>
        <p:nvSpPr>
          <p:cNvPr id="8" name="Straight Connector 7"/>
          <p:cNvSpPr>
            <a:spLocks noChangeShapeType="1"/>
          </p:cNvSpPr>
          <p:nvPr/>
        </p:nvSpPr>
        <p:spPr bwMode="auto">
          <a:xfrm flipV="1">
            <a:off x="6084107" y="1575653"/>
            <a:ext cx="11895"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402336" y="1371600"/>
            <a:ext cx="5384800" cy="4681728"/>
          </a:xfrm>
        </p:spPr>
        <p:txBody>
          <a:bodyPr/>
          <a:lstStyle>
            <a:lvl1pPr>
              <a:defRPr sz="2500"/>
            </a:lvl1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Content Placeholder 11"/>
          <p:cNvSpPr>
            <a:spLocks noGrp="1"/>
          </p:cNvSpPr>
          <p:nvPr>
            <p:ph sz="half" idx="2"/>
          </p:nvPr>
        </p:nvSpPr>
        <p:spPr>
          <a:xfrm>
            <a:off x="6400800" y="1371600"/>
            <a:ext cx="5384800" cy="4681728"/>
          </a:xfrm>
        </p:spPr>
        <p:txBody>
          <a:bodyPr/>
          <a:lstStyle>
            <a:lvl1pPr>
              <a:defRPr sz="2500"/>
            </a:lvl1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6096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12192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203200" y="1371600"/>
            <a:ext cx="11777472"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94564" y="6391656"/>
            <a:ext cx="11777472"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402336" y="1524000"/>
            <a:ext cx="5386917"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6388441" y="1524000"/>
            <a:ext cx="5389033"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fld id="{6C390FF3-F980-4580-9863-E965BB98C22D}" type="datetimeFigureOut">
              <a:rPr lang="en-US" smtClean="0"/>
              <a:t>4/4/2024</a:t>
            </a:fld>
            <a:endParaRPr lang="en-US"/>
          </a:p>
        </p:txBody>
      </p:sp>
      <p:sp>
        <p:nvSpPr>
          <p:cNvPr id="8" name="Footer Placeholder 7"/>
          <p:cNvSpPr>
            <a:spLocks noGrp="1"/>
          </p:cNvSpPr>
          <p:nvPr>
            <p:ph type="ftr" sz="quarter" idx="11"/>
          </p:nvPr>
        </p:nvSpPr>
        <p:spPr>
          <a:xfrm>
            <a:off x="406400" y="6409944"/>
            <a:ext cx="4775200" cy="365760"/>
          </a:xfrm>
        </p:spPr>
        <p:txBody>
          <a:bodyPr/>
          <a:lstStyle/>
          <a:p>
            <a:endParaRPr lang="en-US"/>
          </a:p>
        </p:txBody>
      </p:sp>
      <p:sp>
        <p:nvSpPr>
          <p:cNvPr id="15" name="Straight Connector 14"/>
          <p:cNvSpPr>
            <a:spLocks noChangeShapeType="1"/>
          </p:cNvSpPr>
          <p:nvPr/>
        </p:nvSpPr>
        <p:spPr bwMode="auto">
          <a:xfrm>
            <a:off x="203200" y="128016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402336" y="2471383"/>
            <a:ext cx="5388864" cy="3818404"/>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Content Placeholder 25"/>
          <p:cNvSpPr>
            <a:spLocks noGrp="1"/>
          </p:cNvSpPr>
          <p:nvPr>
            <p:ph sz="quarter" idx="4"/>
          </p:nvPr>
        </p:nvSpPr>
        <p:spPr>
          <a:xfrm>
            <a:off x="6400800" y="2471383"/>
            <a:ext cx="5384800" cy="382219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5" name="Oval 24"/>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5791200" y="1042417"/>
            <a:ext cx="609600" cy="441325"/>
          </a:xfrm>
        </p:spPr>
        <p:txBody>
          <a:bodyPr/>
          <a:lstStyle>
            <a:lvl1pPr algn="ctr">
              <a:defRPr/>
            </a:lvl1pPr>
          </a:lstStyle>
          <a:p>
            <a:fld id="{CFE5459B-F4C8-48D0-9A45-6A43EBC6BFF8}" type="slidenum">
              <a:rPr lang="en-US" smtClean="0"/>
              <a:t>‹#›</a:t>
            </a:fld>
            <a:endParaRPr lang="en-US"/>
          </a:p>
        </p:txBody>
      </p:sp>
      <p:sp>
        <p:nvSpPr>
          <p:cNvPr id="23" name="Title 22"/>
          <p:cNvSpPr>
            <a:spLocks noGrp="1"/>
          </p:cNvSpPr>
          <p:nvPr>
            <p:ph type="title"/>
          </p:nvPr>
        </p:nvSpPr>
        <p:spPr/>
        <p:txBody>
          <a:bodyPr rtlCol="0" anchor="b" anchorCtr="0"/>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6C390FF3-F980-4580-9863-E965BB98C22D}" type="datetimeFigureOut">
              <a:rPr lang="en-US" smtClean="0"/>
              <a:t>4/4/2024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5791200" y="1036021"/>
            <a:ext cx="609600" cy="441325"/>
          </a:xfrm>
        </p:spPr>
        <p:txBody>
          <a:bodyPr/>
          <a:lstStyle/>
          <a:p>
            <a:fld id="{CFE5459B-F4C8-48D0-9A45-6A43EBC6BFF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203200" y="158496"/>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6C390FF3-F980-4580-9863-E965BB98C22D}" type="datetimeFigureOut">
              <a:rPr lang="en-US" smtClean="0"/>
              <a:t>4/4/2024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5689600" y="6324600"/>
            <a:ext cx="812800" cy="441324"/>
          </a:xfrm>
        </p:spPr>
        <p:txBody>
          <a:bodyPr/>
          <a:lstStyle>
            <a:lvl1pPr>
              <a:defRPr>
                <a:solidFill>
                  <a:srgbClr val="FFFFFF"/>
                </a:solidFill>
              </a:defRPr>
            </a:lvl1pPr>
          </a:lstStyle>
          <a:p>
            <a:fld id="{CFE5459B-F4C8-48D0-9A45-6A43EBC6BFF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203200" y="152400"/>
            <a:ext cx="11777472"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508000" y="914400"/>
            <a:ext cx="3149600" cy="990600"/>
          </a:xfrm>
        </p:spPr>
        <p:txBody>
          <a:bodyPr anchor="b">
            <a:noAutofit/>
          </a:bodyPr>
          <a:lstStyle>
            <a:lvl1pPr algn="l">
              <a:buNone/>
              <a:defRPr sz="2200" b="1">
                <a:solidFill>
                  <a:srgbClr val="FFFFFF"/>
                </a:solidFill>
              </a:defRPr>
            </a:lvl1pPr>
          </a:lstStyle>
          <a:p>
            <a:r>
              <a:rPr kumimoji="0" lang="en-US"/>
              <a:t>Click to edit Master title style</a:t>
            </a:r>
          </a:p>
        </p:txBody>
      </p:sp>
      <p:sp>
        <p:nvSpPr>
          <p:cNvPr id="3" name="Text Placeholder 2"/>
          <p:cNvSpPr>
            <a:spLocks noGrp="1"/>
          </p:cNvSpPr>
          <p:nvPr>
            <p:ph type="body" idx="2"/>
          </p:nvPr>
        </p:nvSpPr>
        <p:spPr>
          <a:xfrm>
            <a:off x="508000" y="1981201"/>
            <a:ext cx="31496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Rectangle 7"/>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4165600" y="685800"/>
            <a:ext cx="7518400" cy="5410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Oval 9"/>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828800" y="312739"/>
            <a:ext cx="609600" cy="441325"/>
          </a:xfrm>
        </p:spPr>
        <p:txBody>
          <a:bodyPr/>
          <a:lstStyle>
            <a:lvl1pPr>
              <a:defRPr>
                <a:solidFill>
                  <a:schemeClr val="accent3">
                    <a:shade val="75000"/>
                  </a:schemeClr>
                </a:solidFill>
              </a:defRPr>
            </a:lvl1pPr>
          </a:lstStyle>
          <a:p>
            <a:fld id="{CFE5459B-F4C8-48D0-9A45-6A43EBC6BFF8}" type="slidenum">
              <a:rPr lang="en-US" smtClean="0"/>
              <a:t>‹#›</a:t>
            </a:fld>
            <a:endParaRPr lang="en-US"/>
          </a:p>
        </p:txBody>
      </p:sp>
      <p:sp>
        <p:nvSpPr>
          <p:cNvPr id="21" name="Rectangle 20"/>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6C390FF3-F980-4580-9863-E965BB98C22D}" type="datetimeFigureOut">
              <a:rPr lang="en-US" smtClean="0"/>
              <a:t>4/4/2024</a:t>
            </a:fld>
            <a:endParaRPr lang="en-US"/>
          </a:p>
        </p:txBody>
      </p:sp>
      <p:sp>
        <p:nvSpPr>
          <p:cNvPr id="6" name="Footer Placeholder 5"/>
          <p:cNvSpPr>
            <a:spLocks noGrp="1"/>
          </p:cNvSpPr>
          <p:nvPr>
            <p:ph type="ftr" sz="quarter" idx="11"/>
          </p:nvPr>
        </p:nvSpPr>
        <p:spPr>
          <a:xfrm>
            <a:off x="402336" y="6410848"/>
            <a:ext cx="451104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203200" y="152400"/>
            <a:ext cx="11777472"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828800" y="312739"/>
            <a:ext cx="609600" cy="441325"/>
          </a:xfrm>
        </p:spPr>
        <p:txBody>
          <a:bodyPr/>
          <a:lstStyle/>
          <a:p>
            <a:fld id="{CFE5459B-F4C8-48D0-9A45-6A43EBC6BFF8}" type="slidenum">
              <a:rPr lang="en-US" smtClean="0"/>
              <a:t>‹#›</a:t>
            </a:fld>
            <a:endParaRPr lang="en-US"/>
          </a:p>
        </p:txBody>
      </p:sp>
      <p:sp>
        <p:nvSpPr>
          <p:cNvPr id="2" name="Title 1"/>
          <p:cNvSpPr>
            <a:spLocks noGrp="1"/>
          </p:cNvSpPr>
          <p:nvPr>
            <p:ph type="title"/>
          </p:nvPr>
        </p:nvSpPr>
        <p:spPr>
          <a:xfrm>
            <a:off x="4000500" y="5029200"/>
            <a:ext cx="7823200" cy="1219200"/>
          </a:xfrm>
        </p:spPr>
        <p:txBody>
          <a:bodyPr anchor="t">
            <a:noAutofit/>
          </a:bodyPr>
          <a:lstStyle>
            <a:lvl1pPr algn="l">
              <a:buNone/>
              <a:defRPr sz="2400" b="1">
                <a:solidFill>
                  <a:schemeClr val="tx2"/>
                </a:solidFill>
              </a:defRPr>
            </a:lvl1pPr>
          </a:lstStyle>
          <a:p>
            <a:r>
              <a:rPr kumimoji="0" lang="en-US"/>
              <a:t>Click to edit Master title style</a:t>
            </a:r>
          </a:p>
        </p:txBody>
      </p:sp>
      <p:sp>
        <p:nvSpPr>
          <p:cNvPr id="3" name="Picture Placeholder 2"/>
          <p:cNvSpPr>
            <a:spLocks noGrp="1"/>
          </p:cNvSpPr>
          <p:nvPr>
            <p:ph type="pic" idx="1"/>
          </p:nvPr>
        </p:nvSpPr>
        <p:spPr>
          <a:xfrm>
            <a:off x="4000500" y="609600"/>
            <a:ext cx="7823200" cy="4267200"/>
          </a:xfrm>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508000" y="990600"/>
            <a:ext cx="32512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22" name="Rectangle 21"/>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7717536" y="6404984"/>
            <a:ext cx="4059936" cy="365760"/>
          </a:xfrm>
        </p:spPr>
        <p:txBody>
          <a:bodyPr/>
          <a:lstStyle/>
          <a:p>
            <a:fld id="{6C390FF3-F980-4580-9863-E965BB98C22D}" type="datetimeFigureOut">
              <a:rPr lang="en-US" smtClean="0"/>
              <a:t>4/4/2024</a:t>
            </a:fld>
            <a:endParaRPr lang="en-US"/>
          </a:p>
        </p:txBody>
      </p:sp>
      <p:sp>
        <p:nvSpPr>
          <p:cNvPr id="6" name="Footer Placeholder 5"/>
          <p:cNvSpPr>
            <a:spLocks noGrp="1"/>
          </p:cNvSpPr>
          <p:nvPr>
            <p:ph type="ftr" sz="quarter" idx="11"/>
          </p:nvPr>
        </p:nvSpPr>
        <p:spPr>
          <a:xfrm>
            <a:off x="402336" y="6410848"/>
            <a:ext cx="4779264"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1"/>
            <a:ext cx="12192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7721600" y="6404984"/>
            <a:ext cx="4059936" cy="365760"/>
          </a:xfrm>
          <a:prstGeom prst="rect">
            <a:avLst/>
          </a:prstGeom>
        </p:spPr>
        <p:txBody>
          <a:bodyPr vert="horz"/>
          <a:lstStyle>
            <a:lvl1pPr algn="r" eaLnBrk="1" latinLnBrk="0" hangingPunct="1">
              <a:defRPr kumimoji="0" sz="1400">
                <a:solidFill>
                  <a:srgbClr val="FFFFFF"/>
                </a:solidFill>
              </a:defRPr>
            </a:lvl1pPr>
          </a:lstStyle>
          <a:p>
            <a:fld id="{6C390FF3-F980-4580-9863-E965BB98C22D}" type="datetimeFigureOut">
              <a:rPr lang="en-US" smtClean="0"/>
              <a:t>4/4/2024</a:t>
            </a:fld>
            <a:endParaRPr lang="en-US"/>
          </a:p>
        </p:txBody>
      </p:sp>
      <p:sp>
        <p:nvSpPr>
          <p:cNvPr id="3" name="Footer Placeholder 2"/>
          <p:cNvSpPr>
            <a:spLocks noGrp="1"/>
          </p:cNvSpPr>
          <p:nvPr>
            <p:ph type="ftr" sz="quarter" idx="3"/>
          </p:nvPr>
        </p:nvSpPr>
        <p:spPr>
          <a:xfrm>
            <a:off x="406400" y="6410848"/>
            <a:ext cx="47752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203200" y="1276743"/>
            <a:ext cx="1177747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5791200" y="1040175"/>
            <a:ext cx="6096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FE5459B-F4C8-48D0-9A45-6A43EBC6BFF8}" type="slidenum">
              <a:rPr lang="en-US" smtClean="0"/>
              <a:t>‹#›</a:t>
            </a:fld>
            <a:endParaRPr lang="en-US"/>
          </a:p>
        </p:txBody>
      </p:sp>
      <p:sp>
        <p:nvSpPr>
          <p:cNvPr id="22" name="Title Placeholder 21"/>
          <p:cNvSpPr>
            <a:spLocks noGrp="1"/>
          </p:cNvSpPr>
          <p:nvPr>
            <p:ph type="title"/>
          </p:nvPr>
        </p:nvSpPr>
        <p:spPr>
          <a:xfrm>
            <a:off x="402336" y="228600"/>
            <a:ext cx="11379200" cy="758952"/>
          </a:xfrm>
          <a:prstGeom prst="rect">
            <a:avLst/>
          </a:prstGeom>
        </p:spPr>
        <p:txBody>
          <a:bodyPr vert="horz" anchor="b">
            <a:normAutofit/>
          </a:bodyPr>
          <a:lstStyle/>
          <a:p>
            <a:r>
              <a:rPr kumimoji="0" lang="en-US"/>
              <a:t>Click to edit Master title style</a:t>
            </a:r>
          </a:p>
        </p:txBody>
      </p:sp>
      <p:sp>
        <p:nvSpPr>
          <p:cNvPr id="13" name="Text Placeholder 12"/>
          <p:cNvSpPr>
            <a:spLocks noGrp="1"/>
          </p:cNvSpPr>
          <p:nvPr>
            <p:ph type="body" idx="1"/>
          </p:nvPr>
        </p:nvSpPr>
        <p:spPr>
          <a:xfrm>
            <a:off x="402336" y="1524000"/>
            <a:ext cx="11379200" cy="459943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254" y="2985966"/>
            <a:ext cx="9404723" cy="1400530"/>
          </a:xfrm>
        </p:spPr>
        <p:txBody>
          <a:bodyPr/>
          <a:lstStyle/>
          <a:p>
            <a:pPr algn="ctr"/>
            <a:r>
              <a:rPr lang="sr-Cyrl-RS" dirty="0">
                <a:solidFill>
                  <a:schemeClr val="tx1"/>
                </a:solidFill>
                <a:latin typeface="Times New Roman" pitchFamily="18" charset="0"/>
                <a:cs typeface="Times New Roman" pitchFamily="18" charset="0"/>
              </a:rPr>
              <a:t>ПРЕВЕНТИВНА МЕДИЦИНА</a:t>
            </a:r>
            <a:br>
              <a:rPr lang="sr-Cyrl-RS" dirty="0">
                <a:solidFill>
                  <a:schemeClr val="tx1"/>
                </a:solidFill>
                <a:latin typeface="Times New Roman" pitchFamily="18" charset="0"/>
                <a:cs typeface="Times New Roman" pitchFamily="18" charset="0"/>
              </a:rPr>
            </a:br>
            <a:endParaRPr lang="en-US" dirty="0">
              <a:solidFill>
                <a:schemeClr val="tx1"/>
              </a:solidFill>
              <a:latin typeface="Times New Roman" pitchFamily="18" charset="0"/>
              <a:cs typeface="Times New Roman" pitchFamily="18" charset="0"/>
            </a:endParaRPr>
          </a:p>
        </p:txBody>
      </p:sp>
      <p:sp>
        <p:nvSpPr>
          <p:cNvPr id="4" name="AutoShape 2" descr="NATURAL HISTORY OF DISEAS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8190208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CS" dirty="0"/>
              <a:t>Примордијална превенција</a:t>
            </a:r>
            <a:endParaRPr lang="en-US" dirty="0"/>
          </a:p>
        </p:txBody>
      </p:sp>
      <p:sp>
        <p:nvSpPr>
          <p:cNvPr id="3" name="Content Placeholder 2"/>
          <p:cNvSpPr>
            <a:spLocks noGrp="1"/>
          </p:cNvSpPr>
          <p:nvPr>
            <p:ph sz="quarter" idx="1"/>
          </p:nvPr>
        </p:nvSpPr>
        <p:spPr>
          <a:xfrm>
            <a:off x="1152080" y="1394550"/>
            <a:ext cx="9979216" cy="4859946"/>
          </a:xfrm>
        </p:spPr>
        <p:txBody>
          <a:bodyPr>
            <a:normAutofit fontScale="92500" lnSpcReduction="20000"/>
          </a:bodyPr>
          <a:lstStyle/>
          <a:p>
            <a:pPr algn="just"/>
            <a:r>
              <a:rPr lang="sr-Latn-CS" dirty="0"/>
              <a:t>Године 1978. описан је најновији додатак превентивним стратегијама, примордијална превенција. </a:t>
            </a:r>
            <a:endParaRPr lang="sr-Cyrl-RS" dirty="0"/>
          </a:p>
          <a:p>
            <a:pPr algn="just"/>
            <a:r>
              <a:rPr lang="sr-Latn-CS" dirty="0"/>
              <a:t>Састоји се од смањења фактора ризика усмереног ка целокупној популацији кроз фокус на социјалне и животне услове. Такве мере се обично промовишу кроз законе и националну политику. </a:t>
            </a:r>
            <a:endParaRPr lang="en-US" dirty="0"/>
          </a:p>
          <a:p>
            <a:pPr algn="just"/>
            <a:r>
              <a:rPr lang="sr-Latn-CS" dirty="0"/>
              <a:t>Пошто је примордијална превенција најранији модалитет превенције, она је често усмерена на децу да смање изложеност ризику што је више могуће. Примордијална превенција циља на основну фазу природне болести циљајући на основне друштвене услове који промовишу почетак болести. Пример укључује побољшање приступа безбедним тротоарима у градском насељу ради промовисања физичке активности; ово, заузврат, смањује факторе ризика за гојазност, кардиоваскуларне болести, дијабетес типа 2 итд.</a:t>
            </a:r>
            <a:endParaRPr lang="en-US" dirty="0"/>
          </a:p>
        </p:txBody>
      </p:sp>
    </p:spTree>
    <p:extLst>
      <p:ext uri="{BB962C8B-B14F-4D97-AF65-F5344CB8AC3E}">
        <p14:creationId xmlns:p14="http://schemas.microsoft.com/office/powerpoint/2010/main" val="35756988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lgn="ctr"/>
            <a:r>
              <a:rPr lang="sr-Latn-CS" dirty="0"/>
              <a:t>Примордијална превенција</a:t>
            </a:r>
            <a:endParaRPr lang="en-US" dirty="0"/>
          </a:p>
        </p:txBody>
      </p:sp>
      <p:sp>
        <p:nvSpPr>
          <p:cNvPr id="3" name="Content Placeholder 2"/>
          <p:cNvSpPr>
            <a:spLocks noGrp="1"/>
          </p:cNvSpPr>
          <p:nvPr>
            <p:ph sz="quarter" idx="1"/>
          </p:nvPr>
        </p:nvSpPr>
        <p:spPr/>
        <p:txBody>
          <a:bodyPr/>
          <a:lstStyle/>
          <a:p>
            <a:pPr marL="0" indent="0">
              <a:buNone/>
            </a:pPr>
            <a:r>
              <a:rPr lang="sr-Latn-CS" dirty="0"/>
              <a:t>Примордијални </a:t>
            </a:r>
            <a:endParaRPr lang="en-US" dirty="0"/>
          </a:p>
          <a:p>
            <a:pPr marL="0" indent="0">
              <a:buNone/>
            </a:pPr>
            <a:r>
              <a:rPr lang="sr-Latn-CS" dirty="0"/>
              <a:t>Политика владе: Повећање пореза на цигарете; Смањење реклама за дуван</a:t>
            </a:r>
            <a:r>
              <a:rPr lang="sr-Cyrl-RS" dirty="0"/>
              <a:t>;</a:t>
            </a:r>
            <a:r>
              <a:rPr lang="sr-Latn-CS" dirty="0"/>
              <a:t> </a:t>
            </a:r>
            <a:endParaRPr lang="sr-Cyrl-RS" dirty="0"/>
          </a:p>
          <a:p>
            <a:pPr marL="0" indent="0">
              <a:buNone/>
            </a:pPr>
            <a:r>
              <a:rPr lang="sr-Latn-CS" dirty="0"/>
              <a:t>Изграђено окружење: Приступ сигурним стазама за шетњу; </a:t>
            </a:r>
            <a:r>
              <a:rPr lang="sr-Cyrl-RS" dirty="0"/>
              <a:t>П</a:t>
            </a:r>
            <a:r>
              <a:rPr lang="sr-Latn-CS" dirty="0"/>
              <a:t>риступ продавницама са опцијама здраве хране</a:t>
            </a:r>
            <a:r>
              <a:rPr lang="sr-Cyrl-RS" dirty="0"/>
              <a:t>.</a:t>
            </a:r>
            <a:r>
              <a:rPr lang="sr-Latn-CS" dirty="0"/>
              <a:t> </a:t>
            </a:r>
            <a:endParaRPr lang="sr-Cyrl-RS" dirty="0"/>
          </a:p>
          <a:p>
            <a:pPr marL="0" indent="0">
              <a:buNone/>
            </a:pPr>
            <a:r>
              <a:rPr lang="sr-Latn-CS" dirty="0"/>
              <a:t>Док се примарна превенција односи на третирање фактора ризика ради превенције, примордијална превенција се односи на избегавање развоја фактора ризика на првом месту.</a:t>
            </a:r>
            <a:endParaRPr lang="en-US" dirty="0"/>
          </a:p>
        </p:txBody>
      </p:sp>
    </p:spTree>
    <p:extLst>
      <p:ext uri="{BB962C8B-B14F-4D97-AF65-F5344CB8AC3E}">
        <p14:creationId xmlns:p14="http://schemas.microsoft.com/office/powerpoint/2010/main" val="3961460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CS" dirty="0">
                <a:solidFill>
                  <a:srgbClr val="EBEBEB"/>
                </a:solidFill>
              </a:rPr>
              <a:t>Примордијална превенција</a:t>
            </a:r>
            <a:endParaRPr lang="en-US" dirty="0"/>
          </a:p>
        </p:txBody>
      </p:sp>
      <p:sp>
        <p:nvSpPr>
          <p:cNvPr id="3" name="Content Placeholder 2"/>
          <p:cNvSpPr>
            <a:spLocks noGrp="1"/>
          </p:cNvSpPr>
          <p:nvPr>
            <p:ph sz="quarter" idx="1"/>
          </p:nvPr>
        </p:nvSpPr>
        <p:spPr/>
        <p:txBody>
          <a:bodyPr/>
          <a:lstStyle/>
          <a:p>
            <a:r>
              <a:rPr lang="sr-Latn-CS" dirty="0"/>
              <a:t>Примордијална превенција се односи на мере осмишљене да избегну развој фактора ризика пре свега, у раном животном добу.</a:t>
            </a:r>
            <a:endParaRPr lang="en-US" dirty="0"/>
          </a:p>
        </p:txBody>
      </p:sp>
    </p:spTree>
    <p:extLst>
      <p:ext uri="{BB962C8B-B14F-4D97-AF65-F5344CB8AC3E}">
        <p14:creationId xmlns:p14="http://schemas.microsoft.com/office/powerpoint/2010/main" val="41237776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B9E07F5-58D3-4E76-BA16-95A004C5D881}"/>
              </a:ext>
            </a:extLst>
          </p:cNvPr>
          <p:cNvSpPr>
            <a:spLocks noGrp="1"/>
          </p:cNvSpPr>
          <p:nvPr>
            <p:ph type="title"/>
          </p:nvPr>
        </p:nvSpPr>
        <p:spPr/>
        <p:txBody>
          <a:bodyPr/>
          <a:lstStyle/>
          <a:p>
            <a:pPr algn="ctr"/>
            <a:r>
              <a:rPr lang="sr-Latn-CS" dirty="0"/>
              <a:t>Примарна превенција</a:t>
            </a:r>
            <a:endParaRPr lang="en-US" dirty="0"/>
          </a:p>
        </p:txBody>
      </p:sp>
      <p:sp>
        <p:nvSpPr>
          <p:cNvPr id="3" name="Content Placeholder 2">
            <a:extLst>
              <a:ext uri="{FF2B5EF4-FFF2-40B4-BE49-F238E27FC236}">
                <a16:creationId xmlns:a16="http://schemas.microsoft.com/office/drawing/2014/main" id="{D3F139CB-AE6F-4EBB-ADAD-7B5CDA7D73BB}"/>
              </a:ext>
            </a:extLst>
          </p:cNvPr>
          <p:cNvSpPr>
            <a:spLocks noGrp="1"/>
          </p:cNvSpPr>
          <p:nvPr>
            <p:ph sz="quarter" idx="1"/>
          </p:nvPr>
        </p:nvSpPr>
        <p:spPr/>
        <p:txBody>
          <a:bodyPr/>
          <a:lstStyle/>
          <a:p>
            <a:pPr algn="just"/>
            <a:r>
              <a:rPr lang="sr-Latn-CS" dirty="0"/>
              <a:t>Настоји да спречи болест или стање у предпатолошком стању; да спречи да се нешто икада догоди. Стратегије примарне превенције наглашавају општу промоцију здравља, смањење фактора ризика и друге мере заштите здравља. Ове стратегије укључују здравствено образовање и програме промоције здравља дизајниране да подстичу здравије стилове живота и програме здравља животне средине дизајниране да побољшају квалитет животне средине.</a:t>
            </a:r>
            <a:endParaRPr lang="en-US" dirty="0"/>
          </a:p>
        </p:txBody>
      </p:sp>
    </p:spTree>
    <p:extLst>
      <p:ext uri="{BB962C8B-B14F-4D97-AF65-F5344CB8AC3E}">
        <p14:creationId xmlns:p14="http://schemas.microsoft.com/office/powerpoint/2010/main" val="16746018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CS" dirty="0"/>
              <a:t>Примарна превенција</a:t>
            </a:r>
            <a:endParaRPr lang="en-US" dirty="0"/>
          </a:p>
        </p:txBody>
      </p:sp>
      <p:sp>
        <p:nvSpPr>
          <p:cNvPr id="3" name="Content Placeholder 2"/>
          <p:cNvSpPr>
            <a:spLocks noGrp="1"/>
          </p:cNvSpPr>
          <p:nvPr>
            <p:ph sz="quarter" idx="1"/>
          </p:nvPr>
        </p:nvSpPr>
        <p:spPr/>
        <p:txBody>
          <a:bodyPr>
            <a:normAutofit/>
          </a:bodyPr>
          <a:lstStyle/>
          <a:p>
            <a:pPr algn="just"/>
            <a:r>
              <a:rPr lang="sr-Latn-CS" dirty="0"/>
              <a:t>Примарна превенција се састоји од мера усмерених на осетљиву популацију или појединца. Сврха примарне превенције је да спречи појаву болести. </a:t>
            </a:r>
            <a:endParaRPr lang="en-US" dirty="0"/>
          </a:p>
          <a:p>
            <a:pPr algn="just"/>
            <a:r>
              <a:rPr lang="sr-Latn-CS" dirty="0"/>
              <a:t>Дакле, његова циљна популација су здрави појединци. Обично покреће активности које ограничавају изложеност ризику или повећавају имунитет особа које су под ризиком како би се спречило напредовање болести код особе која је подложна субклиничкој болести. На пример, имунизације су облик примарне превенције.</a:t>
            </a:r>
            <a:endParaRPr lang="en-US" dirty="0"/>
          </a:p>
        </p:txBody>
      </p:sp>
    </p:spTree>
    <p:extLst>
      <p:ext uri="{BB962C8B-B14F-4D97-AF65-F5344CB8AC3E}">
        <p14:creationId xmlns:p14="http://schemas.microsoft.com/office/powerpoint/2010/main" val="13340953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CS" dirty="0"/>
              <a:t>Примарна превенција</a:t>
            </a:r>
            <a:endParaRPr lang="en-US" dirty="0"/>
          </a:p>
        </p:txBody>
      </p:sp>
      <p:sp>
        <p:nvSpPr>
          <p:cNvPr id="3" name="Content Placeholder 2"/>
          <p:cNvSpPr>
            <a:spLocks noGrp="1"/>
          </p:cNvSpPr>
          <p:nvPr>
            <p:ph sz="quarter" idx="1"/>
          </p:nvPr>
        </p:nvSpPr>
        <p:spPr>
          <a:xfrm>
            <a:off x="755904" y="1626198"/>
            <a:ext cx="10619232" cy="4195481"/>
          </a:xfrm>
        </p:spPr>
        <p:txBody>
          <a:bodyPr>
            <a:normAutofit fontScale="92500" lnSpcReduction="20000"/>
          </a:bodyPr>
          <a:lstStyle/>
          <a:p>
            <a:pPr algn="just"/>
            <a:r>
              <a:rPr lang="sr-Latn-CS" dirty="0"/>
              <a:t>Примарна превенција се састоји од традиционалне промоције здравља и „специфичне заштите“. Активности промоције здравља обухватају стратегије превенције као што су здравствено образовање и медицина о начину живота, и актуелни су неклинички животни избори, као што су једење хранљивих оброка и често вежбање, који спречавају медицинска стања повезана са начином живота, побољшавају квалитет живота и стварају осећај општег благостања. Спречавање болести и стварање општег благостања продужују животни век. Активности промоције здравља не циљају на одређену болест или стање, већ промовишу здравље и благостање на веома општем нивоу. С друге стране, специфична заштита циља на врсту или групу болести и допуњује циљеве промоције здравља</a:t>
            </a:r>
            <a:endParaRPr lang="en-US" dirty="0"/>
          </a:p>
        </p:txBody>
      </p:sp>
    </p:spTree>
    <p:extLst>
      <p:ext uri="{BB962C8B-B14F-4D97-AF65-F5344CB8AC3E}">
        <p14:creationId xmlns:p14="http://schemas.microsoft.com/office/powerpoint/2010/main" val="40617088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lgn="ctr"/>
            <a:r>
              <a:rPr lang="sr-Latn-CS" dirty="0"/>
              <a:t>Примарна превенција</a:t>
            </a:r>
            <a:endParaRPr lang="en-US" dirty="0"/>
          </a:p>
        </p:txBody>
      </p:sp>
      <p:sp>
        <p:nvSpPr>
          <p:cNvPr id="3" name="Content Placeholder 2"/>
          <p:cNvSpPr>
            <a:spLocks noGrp="1"/>
          </p:cNvSpPr>
          <p:nvPr>
            <p:ph sz="quarter" idx="1"/>
          </p:nvPr>
        </p:nvSpPr>
        <p:spPr/>
        <p:txBody>
          <a:bodyPr/>
          <a:lstStyle/>
          <a:p>
            <a:pPr marL="0" indent="0">
              <a:buNone/>
            </a:pPr>
            <a:r>
              <a:rPr lang="ru-RU" b="1" dirty="0"/>
              <a:t>Примарна</a:t>
            </a:r>
          </a:p>
          <a:p>
            <a:pPr marL="0" indent="0">
              <a:buNone/>
            </a:pPr>
            <a:r>
              <a:rPr lang="ru-RU" b="1" dirty="0"/>
              <a:t>Имунизације</a:t>
            </a:r>
          </a:p>
          <a:p>
            <a:pPr marL="0" indent="0">
              <a:buNone/>
            </a:pPr>
            <a:r>
              <a:rPr lang="ru-RU" b="1" dirty="0"/>
              <a:t>Програми одвикавања од дувана</a:t>
            </a:r>
          </a:p>
          <a:p>
            <a:pPr marL="0" indent="0">
              <a:buNone/>
            </a:pPr>
            <a:r>
              <a:rPr lang="ru-RU" b="1" dirty="0"/>
              <a:t>Програми размене игала</a:t>
            </a:r>
          </a:p>
          <a:p>
            <a:pPr marL="0" indent="0">
              <a:buNone/>
            </a:pPr>
            <a:r>
              <a:rPr lang="ru-RU" b="1" dirty="0"/>
              <a:t>Програми суплементације микронутријентима</a:t>
            </a:r>
            <a:endParaRPr lang="en-US" dirty="0"/>
          </a:p>
        </p:txBody>
      </p:sp>
    </p:spTree>
    <p:extLst>
      <p:ext uri="{BB962C8B-B14F-4D97-AF65-F5344CB8AC3E}">
        <p14:creationId xmlns:p14="http://schemas.microsoft.com/office/powerpoint/2010/main" val="10609067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CS" dirty="0"/>
              <a:t>Примарна превенција</a:t>
            </a:r>
            <a:endParaRPr lang="en-US" dirty="0"/>
          </a:p>
        </p:txBody>
      </p:sp>
      <p:sp>
        <p:nvSpPr>
          <p:cNvPr id="3" name="Content Placeholder 2"/>
          <p:cNvSpPr>
            <a:spLocks noGrp="1"/>
          </p:cNvSpPr>
          <p:nvPr>
            <p:ph sz="quarter" idx="1"/>
          </p:nvPr>
        </p:nvSpPr>
        <p:spPr/>
        <p:txBody>
          <a:bodyPr/>
          <a:lstStyle/>
          <a:p>
            <a:r>
              <a:rPr lang="sr-Latn-CS" dirty="0"/>
              <a:t>Методе за избегавање појаве болести било елиминисањем узрочника болести или повећањем отпорности на болести. Примери укључују имунизацију против болести, одржавање здраве исхране и режима вежбања и избегавање пушења.</a:t>
            </a:r>
            <a:endParaRPr lang="en-US" dirty="0"/>
          </a:p>
        </p:txBody>
      </p:sp>
    </p:spTree>
    <p:extLst>
      <p:ext uri="{BB962C8B-B14F-4D97-AF65-F5344CB8AC3E}">
        <p14:creationId xmlns:p14="http://schemas.microsoft.com/office/powerpoint/2010/main" val="6920211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F16FBC0-A966-4AF2-BCBC-EDD2FF12B474}"/>
              </a:ext>
            </a:extLst>
          </p:cNvPr>
          <p:cNvSpPr>
            <a:spLocks noGrp="1"/>
          </p:cNvSpPr>
          <p:nvPr>
            <p:ph type="title"/>
          </p:nvPr>
        </p:nvSpPr>
        <p:spPr>
          <a:xfrm>
            <a:off x="304800" y="533400"/>
            <a:ext cx="11379200" cy="758952"/>
          </a:xfrm>
        </p:spPr>
        <p:txBody>
          <a:bodyPr>
            <a:normAutofit fontScale="90000"/>
          </a:bodyPr>
          <a:lstStyle/>
          <a:p>
            <a:r>
              <a:rPr lang="sr-Latn-CS" dirty="0"/>
              <a:t>Секундарна превенција</a:t>
            </a:r>
            <a:br>
              <a:rPr lang="en-US" dirty="0"/>
            </a:br>
            <a:endParaRPr lang="en-US" dirty="0"/>
          </a:p>
        </p:txBody>
      </p:sp>
      <p:sp>
        <p:nvSpPr>
          <p:cNvPr id="3" name="Content Placeholder 2">
            <a:extLst>
              <a:ext uri="{FF2B5EF4-FFF2-40B4-BE49-F238E27FC236}">
                <a16:creationId xmlns:a16="http://schemas.microsoft.com/office/drawing/2014/main" id="{5B178A03-A881-42E4-8AC6-AFD94BF56862}"/>
              </a:ext>
            </a:extLst>
          </p:cNvPr>
          <p:cNvSpPr>
            <a:spLocks noGrp="1"/>
          </p:cNvSpPr>
          <p:nvPr>
            <p:ph sz="quarter" idx="1"/>
          </p:nvPr>
        </p:nvSpPr>
        <p:spPr/>
        <p:txBody>
          <a:bodyPr/>
          <a:lstStyle/>
          <a:p>
            <a:pPr algn="just"/>
            <a:r>
              <a:rPr lang="sr-Latn-CS" dirty="0"/>
              <a:t>Секундарна превенција се фокусира на појединце који имају здравствене проблеме или болести и који су у ризику од развоја компликација или погоршања стања. Активности су усмерене на дијагнозу и брзу интервенцију, чиме се смањује тежина и омогућава да се клијент врати у нормалу. Његова сврха је да излечи болест, успори њено напредовање или смањи њен утицај на појединце или заједнице.</a:t>
            </a:r>
            <a:endParaRPr lang="en-US" dirty="0"/>
          </a:p>
        </p:txBody>
      </p:sp>
    </p:spTree>
    <p:extLst>
      <p:ext uri="{BB962C8B-B14F-4D97-AF65-F5344CB8AC3E}">
        <p14:creationId xmlns:p14="http://schemas.microsoft.com/office/powerpoint/2010/main" val="32494082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9184" y="411480"/>
            <a:ext cx="11379200" cy="758952"/>
          </a:xfrm>
        </p:spPr>
        <p:txBody>
          <a:bodyPr>
            <a:normAutofit fontScale="90000"/>
          </a:bodyPr>
          <a:lstStyle/>
          <a:p>
            <a:r>
              <a:rPr lang="sr-Latn-CS" dirty="0"/>
              <a:t>Секундарна превенција</a:t>
            </a:r>
            <a:br>
              <a:rPr lang="en-US" dirty="0"/>
            </a:br>
            <a:endParaRPr lang="en-US" dirty="0"/>
          </a:p>
        </p:txBody>
      </p:sp>
      <p:sp>
        <p:nvSpPr>
          <p:cNvPr id="3" name="Content Placeholder 2"/>
          <p:cNvSpPr>
            <a:spLocks noGrp="1"/>
          </p:cNvSpPr>
          <p:nvPr>
            <p:ph sz="quarter" idx="1"/>
          </p:nvPr>
        </p:nvSpPr>
        <p:spPr>
          <a:xfrm>
            <a:off x="1103312" y="2052918"/>
            <a:ext cx="9820720" cy="4195481"/>
          </a:xfrm>
        </p:spPr>
        <p:txBody>
          <a:bodyPr>
            <a:normAutofit lnSpcReduction="10000"/>
          </a:bodyPr>
          <a:lstStyle/>
          <a:p>
            <a:pPr algn="just"/>
            <a:r>
              <a:rPr lang="sr-Latn-CS" dirty="0"/>
              <a:t>Секундарна превенција ставља нагласак на рано откривање болести, а њен циљ су особе здравог изгледа са субклиничким облицима болести. Субклиничка болест се састоји од патолошких промена, али без очигледних симптома који се могу дијагностиковати током посете лекару. Секундарна превенција се често јавља у виду скрининга. На пример, Папаниколау (Папа) брис је облик секундарне превенције чији је циљ дијагностиковање рака грлића материце у његовом субклиничком стању пре прогресије.</a:t>
            </a:r>
            <a:endParaRPr lang="en-US" dirty="0"/>
          </a:p>
        </p:txBody>
      </p:sp>
    </p:spTree>
    <p:extLst>
      <p:ext uri="{BB962C8B-B14F-4D97-AF65-F5344CB8AC3E}">
        <p14:creationId xmlns:p14="http://schemas.microsoft.com/office/powerpoint/2010/main" val="2582508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r>
              <a:rPr lang="ru-RU" dirty="0"/>
              <a:t>Превенција или превентива је, у изворном значењу, спречавање неке болести или поремећеног понашања или појаве која оставља последице по неке особе или групе. </a:t>
            </a:r>
          </a:p>
          <a:p>
            <a:r>
              <a:rPr lang="ru-RU" dirty="0"/>
              <a:t>Обично се говори о примарној, секундарној и терцијарној превенцији. </a:t>
            </a:r>
            <a:endParaRPr lang="en-US" dirty="0"/>
          </a:p>
        </p:txBody>
      </p:sp>
    </p:spTree>
    <p:extLst>
      <p:ext uri="{BB962C8B-B14F-4D97-AF65-F5344CB8AC3E}">
        <p14:creationId xmlns:p14="http://schemas.microsoft.com/office/powerpoint/2010/main" val="16050148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dirty="0"/>
              <a:t>Секундарна превенција</a:t>
            </a:r>
            <a:endParaRPr lang="en-US" dirty="0"/>
          </a:p>
        </p:txBody>
      </p:sp>
      <p:sp>
        <p:nvSpPr>
          <p:cNvPr id="3" name="Content Placeholder 2"/>
          <p:cNvSpPr>
            <a:spLocks noGrp="1"/>
          </p:cNvSpPr>
          <p:nvPr>
            <p:ph sz="quarter" idx="1"/>
          </p:nvPr>
        </p:nvSpPr>
        <p:spPr/>
        <p:txBody>
          <a:bodyPr>
            <a:normAutofit/>
          </a:bodyPr>
          <a:lstStyle/>
          <a:p>
            <a:pPr algn="just"/>
            <a:r>
              <a:rPr lang="en-US" dirty="0"/>
              <a:t>Secondary prevention deals with latent diseases and attempts to prevent an asymptomatic disease from progressing to symptomatic disease.</a:t>
            </a:r>
            <a:r>
              <a:rPr lang="sr-Latn-RS" dirty="0"/>
              <a:t> </a:t>
            </a:r>
          </a:p>
          <a:p>
            <a:pPr algn="just"/>
            <a:r>
              <a:rPr lang="sr-Latn-RS" dirty="0"/>
              <a:t>S</a:t>
            </a:r>
            <a:r>
              <a:rPr lang="en-US" dirty="0" err="1"/>
              <a:t>econdary</a:t>
            </a:r>
            <a:r>
              <a:rPr lang="en-US" dirty="0"/>
              <a:t> prevention aims to detect and treat a disease early on. </a:t>
            </a:r>
            <a:endParaRPr lang="sr-Latn-RS" dirty="0"/>
          </a:p>
          <a:p>
            <a:pPr algn="just"/>
            <a:r>
              <a:rPr lang="en-US" dirty="0"/>
              <a:t>Secondary prevention consists of "early diagnosis and prompt treatment" to contain the disease and prevent its spread to other individuals, and "disability limitation" to prevent potential future complications and disabilities from the disease.</a:t>
            </a:r>
          </a:p>
        </p:txBody>
      </p:sp>
    </p:spTree>
    <p:extLst>
      <p:ext uri="{BB962C8B-B14F-4D97-AF65-F5344CB8AC3E}">
        <p14:creationId xmlns:p14="http://schemas.microsoft.com/office/powerpoint/2010/main" val="33225821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sr-Latn-CS" dirty="0"/>
              <a:t>Секундарна превенција</a:t>
            </a:r>
            <a:endParaRPr lang="en-US" dirty="0"/>
          </a:p>
        </p:txBody>
      </p:sp>
      <p:sp>
        <p:nvSpPr>
          <p:cNvPr id="3" name="Content Placeholder 2"/>
          <p:cNvSpPr>
            <a:spLocks noGrp="1"/>
          </p:cNvSpPr>
          <p:nvPr>
            <p:ph sz="quarter" idx="1"/>
          </p:nvPr>
        </p:nvSpPr>
        <p:spPr/>
        <p:txBody>
          <a:bodyPr/>
          <a:lstStyle/>
          <a:p>
            <a:pPr marL="0" indent="0">
              <a:buNone/>
            </a:pPr>
            <a:r>
              <a:rPr lang="ru-RU" b="1" dirty="0"/>
              <a:t>Секундарни</a:t>
            </a:r>
          </a:p>
          <a:p>
            <a:pPr marL="0" indent="0">
              <a:buNone/>
            </a:pPr>
            <a:r>
              <a:rPr lang="ru-RU" b="1" dirty="0"/>
              <a:t>Папаниколау (Папа) брис за рано откривање рака грлића материце[8]</a:t>
            </a:r>
          </a:p>
          <a:p>
            <a:pPr marL="0" indent="0">
              <a:buNone/>
            </a:pPr>
            <a:r>
              <a:rPr lang="ru-RU" b="1" dirty="0"/>
              <a:t>Мамографија за рано откривање рака дојке</a:t>
            </a:r>
          </a:p>
          <a:p>
            <a:pPr marL="0" indent="0">
              <a:buNone/>
            </a:pPr>
            <a:r>
              <a:rPr lang="ru-RU" b="1" dirty="0"/>
              <a:t>Колоноскопије за рано откривање рака дебелог црева</a:t>
            </a:r>
          </a:p>
          <a:p>
            <a:pPr marL="0" indent="0">
              <a:buNone/>
            </a:pPr>
            <a:r>
              <a:rPr lang="ru-RU" b="1" dirty="0"/>
              <a:t>Скрининг крвног притиска</a:t>
            </a:r>
            <a:endParaRPr lang="en-US" dirty="0"/>
          </a:p>
        </p:txBody>
      </p:sp>
    </p:spTree>
    <p:extLst>
      <p:ext uri="{BB962C8B-B14F-4D97-AF65-F5344CB8AC3E}">
        <p14:creationId xmlns:p14="http://schemas.microsoft.com/office/powerpoint/2010/main" val="8491493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br>
              <a:rPr lang="en-US" dirty="0"/>
            </a:br>
            <a:endParaRPr lang="en-US" dirty="0"/>
          </a:p>
        </p:txBody>
      </p:sp>
      <p:sp>
        <p:nvSpPr>
          <p:cNvPr id="3" name="Content Placeholder 2"/>
          <p:cNvSpPr>
            <a:spLocks noGrp="1"/>
          </p:cNvSpPr>
          <p:nvPr>
            <p:ph sz="quarter" idx="1"/>
          </p:nvPr>
        </p:nvSpPr>
        <p:spPr/>
        <p:txBody>
          <a:bodyPr/>
          <a:lstStyle/>
          <a:p>
            <a:r>
              <a:rPr lang="sr-Latn-CS" dirty="0"/>
              <a:t>Методе за откривање и решавање постојеће болести пре појаве симптома. Примери укључују лечење хипертензије (фактора ризика за многе кардиоваскуларне болести) и скрининге рака.</a:t>
            </a:r>
            <a:endParaRPr lang="en-US" dirty="0"/>
          </a:p>
        </p:txBody>
      </p:sp>
      <p:sp>
        <p:nvSpPr>
          <p:cNvPr id="4" name="Title 1">
            <a:extLst>
              <a:ext uri="{FF2B5EF4-FFF2-40B4-BE49-F238E27FC236}">
                <a16:creationId xmlns:a16="http://schemas.microsoft.com/office/drawing/2014/main" id="{97CFA3CC-38BF-41AB-B328-192C0E479DC3}"/>
              </a:ext>
            </a:extLst>
          </p:cNvPr>
          <p:cNvSpPr txBox="1">
            <a:spLocks/>
          </p:cNvSpPr>
          <p:nvPr/>
        </p:nvSpPr>
        <p:spPr>
          <a:xfrm>
            <a:off x="554736" y="381000"/>
            <a:ext cx="113792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sr-Latn-CS"/>
              <a:t>Секундарна превенција</a:t>
            </a:r>
            <a:endParaRPr lang="en-US" dirty="0"/>
          </a:p>
        </p:txBody>
      </p:sp>
    </p:spTree>
    <p:extLst>
      <p:ext uri="{BB962C8B-B14F-4D97-AF65-F5344CB8AC3E}">
        <p14:creationId xmlns:p14="http://schemas.microsoft.com/office/powerpoint/2010/main" val="23989898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br>
              <a:rPr lang="en-US" dirty="0"/>
            </a:br>
            <a:endParaRPr lang="en-US" dirty="0"/>
          </a:p>
        </p:txBody>
      </p:sp>
      <p:sp>
        <p:nvSpPr>
          <p:cNvPr id="3" name="Content Placeholder 2"/>
          <p:cNvSpPr>
            <a:spLocks noGrp="1"/>
          </p:cNvSpPr>
          <p:nvPr>
            <p:ph sz="quarter" idx="1"/>
          </p:nvPr>
        </p:nvSpPr>
        <p:spPr>
          <a:xfrm>
            <a:off x="908240" y="1991958"/>
            <a:ext cx="8946541" cy="4195481"/>
          </a:xfrm>
        </p:spPr>
        <p:txBody>
          <a:bodyPr>
            <a:normAutofit/>
          </a:bodyPr>
          <a:lstStyle/>
          <a:p>
            <a:pPr algn="just"/>
            <a:r>
              <a:rPr lang="sr-Latn-CS" dirty="0"/>
              <a:t>Терцијарна превенција циља и на клинички и на исход болести. Примењује се код симптоматских пацијената и има за циљ смањење тежине болести као и свих пратећих последица. Док секундарна превенција настоји да спречи настанак болести, терцијарна превенција има за циљ смањење ефеката болести када се једном успостави код појединца. Облици терцијарне превенције су обично напори за рехабилитацију.</a:t>
            </a:r>
            <a:endParaRPr lang="en-US" dirty="0"/>
          </a:p>
        </p:txBody>
      </p:sp>
      <p:sp>
        <p:nvSpPr>
          <p:cNvPr id="4" name="Title 1">
            <a:extLst>
              <a:ext uri="{FF2B5EF4-FFF2-40B4-BE49-F238E27FC236}">
                <a16:creationId xmlns:a16="http://schemas.microsoft.com/office/drawing/2014/main" id="{4EC650DF-C614-44EC-8059-97421C6F1244}"/>
              </a:ext>
            </a:extLst>
          </p:cNvPr>
          <p:cNvSpPr txBox="1">
            <a:spLocks/>
          </p:cNvSpPr>
          <p:nvPr/>
        </p:nvSpPr>
        <p:spPr>
          <a:xfrm>
            <a:off x="554736" y="381000"/>
            <a:ext cx="113792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sr-Cyrl-RS" dirty="0"/>
              <a:t>Терцијарна</a:t>
            </a:r>
            <a:r>
              <a:rPr lang="sr-Latn-CS" dirty="0"/>
              <a:t> превенција</a:t>
            </a:r>
            <a:endParaRPr lang="en-US" dirty="0"/>
          </a:p>
        </p:txBody>
      </p:sp>
    </p:spTree>
    <p:extLst>
      <p:ext uri="{BB962C8B-B14F-4D97-AF65-F5344CB8AC3E}">
        <p14:creationId xmlns:p14="http://schemas.microsoft.com/office/powerpoint/2010/main" val="29427214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A733397-CE5F-47AF-8B26-A790A002EFE8}"/>
              </a:ext>
            </a:extLst>
          </p:cNvPr>
          <p:cNvSpPr>
            <a:spLocks noGrp="1"/>
          </p:cNvSpPr>
          <p:nvPr>
            <p:ph type="title"/>
          </p:nvPr>
        </p:nvSpPr>
        <p:spPr/>
        <p:txBody>
          <a:bodyPr>
            <a:normAutofit fontScale="90000"/>
          </a:bodyPr>
          <a:lstStyle/>
          <a:p>
            <a:pPr algn="ctr"/>
            <a:br>
              <a:rPr lang="en-US" dirty="0"/>
            </a:br>
            <a:endParaRPr lang="en-US" dirty="0"/>
          </a:p>
        </p:txBody>
      </p:sp>
      <p:sp>
        <p:nvSpPr>
          <p:cNvPr id="3" name="Content Placeholder 2">
            <a:extLst>
              <a:ext uri="{FF2B5EF4-FFF2-40B4-BE49-F238E27FC236}">
                <a16:creationId xmlns:a16="http://schemas.microsoft.com/office/drawing/2014/main" id="{E49E71C6-6DA5-463C-B004-420EE90F4545}"/>
              </a:ext>
            </a:extLst>
          </p:cNvPr>
          <p:cNvSpPr>
            <a:spLocks noGrp="1"/>
          </p:cNvSpPr>
          <p:nvPr>
            <p:ph sz="quarter" idx="1"/>
          </p:nvPr>
        </p:nvSpPr>
        <p:spPr/>
        <p:txBody>
          <a:bodyPr/>
          <a:lstStyle/>
          <a:p>
            <a:pPr algn="just"/>
            <a:r>
              <a:rPr lang="sr-Latn-CS" dirty="0"/>
              <a:t>Терцијарна превенција се јавља када је дефект или инвалидитет трајни и неповратни. То укључује минимизирање ефеката дуготрајне болести или инвалидитета  интервенцијама усмереним на спречавање компликација и погоршања. Стратегије терцијарне превенције су и терапеутске и рехабилитационе мере када је болест чврсто успостављена.</a:t>
            </a:r>
            <a:endParaRPr lang="en-US" dirty="0"/>
          </a:p>
        </p:txBody>
      </p:sp>
      <p:sp>
        <p:nvSpPr>
          <p:cNvPr id="5" name="Title 1">
            <a:extLst>
              <a:ext uri="{FF2B5EF4-FFF2-40B4-BE49-F238E27FC236}">
                <a16:creationId xmlns:a16="http://schemas.microsoft.com/office/drawing/2014/main" id="{B6E2A341-F70C-4397-8141-E84A53928E7B}"/>
              </a:ext>
            </a:extLst>
          </p:cNvPr>
          <p:cNvSpPr txBox="1">
            <a:spLocks/>
          </p:cNvSpPr>
          <p:nvPr/>
        </p:nvSpPr>
        <p:spPr>
          <a:xfrm>
            <a:off x="554736" y="381000"/>
            <a:ext cx="113792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sr-Cyrl-RS" dirty="0"/>
              <a:t>Терцијарна</a:t>
            </a:r>
            <a:r>
              <a:rPr lang="sr-Latn-CS" dirty="0"/>
              <a:t> превенција</a:t>
            </a:r>
            <a:endParaRPr lang="en-US" dirty="0"/>
          </a:p>
        </p:txBody>
      </p:sp>
    </p:spTree>
    <p:extLst>
      <p:ext uri="{BB962C8B-B14F-4D97-AF65-F5344CB8AC3E}">
        <p14:creationId xmlns:p14="http://schemas.microsoft.com/office/powerpoint/2010/main" val="27967389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pPr algn="ctr"/>
            <a:br>
              <a:rPr lang="en-US" dirty="0"/>
            </a:br>
            <a:endParaRPr lang="en-US" dirty="0"/>
          </a:p>
        </p:txBody>
      </p:sp>
      <p:sp>
        <p:nvSpPr>
          <p:cNvPr id="3" name="Content Placeholder 2"/>
          <p:cNvSpPr>
            <a:spLocks noGrp="1"/>
          </p:cNvSpPr>
          <p:nvPr>
            <p:ph sz="quarter" idx="1"/>
          </p:nvPr>
        </p:nvSpPr>
        <p:spPr/>
        <p:txBody>
          <a:bodyPr/>
          <a:lstStyle/>
          <a:p>
            <a:pPr marL="0" indent="0">
              <a:buNone/>
            </a:pPr>
            <a:r>
              <a:rPr lang="sr-Cyrl-RS" b="1" dirty="0"/>
              <a:t>терцијарни</a:t>
            </a:r>
          </a:p>
          <a:p>
            <a:pPr marL="0" indent="0">
              <a:buNone/>
            </a:pPr>
            <a:r>
              <a:rPr lang="sr-Cyrl-RS" b="1" dirty="0"/>
              <a:t>Радна и физикална терапија код пацијената са опекотинама</a:t>
            </a:r>
          </a:p>
          <a:p>
            <a:pPr marL="0" indent="0">
              <a:buNone/>
            </a:pPr>
            <a:r>
              <a:rPr lang="sr-Cyrl-RS" b="1" dirty="0"/>
              <a:t>Рехабилитација срца код пацијената након инфаркта миокарда</a:t>
            </a:r>
          </a:p>
          <a:p>
            <a:pPr marL="0" indent="0">
              <a:buNone/>
            </a:pPr>
            <a:r>
              <a:rPr lang="sr-Cyrl-RS" b="1" dirty="0"/>
              <a:t>Нега дијабетичког стопала</a:t>
            </a:r>
            <a:endParaRPr lang="en-US" dirty="0"/>
          </a:p>
        </p:txBody>
      </p:sp>
      <p:sp>
        <p:nvSpPr>
          <p:cNvPr id="5" name="Title 1">
            <a:extLst>
              <a:ext uri="{FF2B5EF4-FFF2-40B4-BE49-F238E27FC236}">
                <a16:creationId xmlns:a16="http://schemas.microsoft.com/office/drawing/2014/main" id="{64235070-BD31-45A2-A616-365A6C6C9A50}"/>
              </a:ext>
            </a:extLst>
          </p:cNvPr>
          <p:cNvSpPr txBox="1">
            <a:spLocks/>
          </p:cNvSpPr>
          <p:nvPr/>
        </p:nvSpPr>
        <p:spPr>
          <a:xfrm>
            <a:off x="554736" y="381000"/>
            <a:ext cx="113792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sr-Cyrl-RS" dirty="0"/>
              <a:t>Терцијарна</a:t>
            </a:r>
            <a:r>
              <a:rPr lang="sr-Latn-CS" dirty="0"/>
              <a:t> превенција</a:t>
            </a:r>
            <a:endParaRPr lang="en-US" dirty="0"/>
          </a:p>
        </p:txBody>
      </p:sp>
    </p:spTree>
    <p:extLst>
      <p:ext uri="{BB962C8B-B14F-4D97-AF65-F5344CB8AC3E}">
        <p14:creationId xmlns:p14="http://schemas.microsoft.com/office/powerpoint/2010/main" val="5262596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5888" y="379476"/>
            <a:ext cx="11379200" cy="758952"/>
          </a:xfrm>
        </p:spPr>
        <p:txBody>
          <a:bodyPr>
            <a:normAutofit fontScale="90000"/>
          </a:bodyPr>
          <a:lstStyle/>
          <a:p>
            <a:pPr algn="ctr"/>
            <a:br>
              <a:rPr lang="en-US" dirty="0"/>
            </a:br>
            <a:endParaRPr lang="en-US" dirty="0"/>
          </a:p>
        </p:txBody>
      </p:sp>
      <p:sp>
        <p:nvSpPr>
          <p:cNvPr id="3" name="Content Placeholder 2"/>
          <p:cNvSpPr>
            <a:spLocks noGrp="1"/>
          </p:cNvSpPr>
          <p:nvPr>
            <p:ph sz="quarter" idx="1"/>
          </p:nvPr>
        </p:nvSpPr>
        <p:spPr/>
        <p:txBody>
          <a:bodyPr/>
          <a:lstStyle/>
          <a:p>
            <a:r>
              <a:rPr lang="sr-Latn-CS" dirty="0"/>
              <a:t>Методе за смањење штете од симптоматске болести, као што је инвалидност или смрт, кроз рехабилитацију и лечење. Примери укључују хируршке процедуре које заустављају ширење или напредовање болести.</a:t>
            </a:r>
            <a:endParaRPr lang="en-US" dirty="0"/>
          </a:p>
        </p:txBody>
      </p:sp>
      <p:sp>
        <p:nvSpPr>
          <p:cNvPr id="4" name="Title 1">
            <a:extLst>
              <a:ext uri="{FF2B5EF4-FFF2-40B4-BE49-F238E27FC236}">
                <a16:creationId xmlns:a16="http://schemas.microsoft.com/office/drawing/2014/main" id="{5A03D85F-539F-474C-8AC6-F2918D9B65BA}"/>
              </a:ext>
            </a:extLst>
          </p:cNvPr>
          <p:cNvSpPr txBox="1">
            <a:spLocks/>
          </p:cNvSpPr>
          <p:nvPr/>
        </p:nvSpPr>
        <p:spPr>
          <a:xfrm>
            <a:off x="554736" y="381000"/>
            <a:ext cx="113792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sr-Cyrl-RS" dirty="0"/>
              <a:t>Терцијарна</a:t>
            </a:r>
            <a:r>
              <a:rPr lang="sr-Latn-CS" dirty="0"/>
              <a:t> превенција</a:t>
            </a:r>
            <a:endParaRPr lang="en-US" dirty="0"/>
          </a:p>
        </p:txBody>
      </p:sp>
    </p:spTree>
    <p:extLst>
      <p:ext uri="{BB962C8B-B14F-4D97-AF65-F5344CB8AC3E}">
        <p14:creationId xmlns:p14="http://schemas.microsoft.com/office/powerpoint/2010/main" val="5069623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solidFill>
                  <a:srgbClr val="EBEBEB"/>
                </a:solidFill>
              </a:rPr>
              <a:t>Tertiary Prevention</a:t>
            </a:r>
            <a:br>
              <a:rPr lang="en-US" dirty="0">
                <a:solidFill>
                  <a:srgbClr val="EBEBEB"/>
                </a:solidFill>
              </a:rPr>
            </a:br>
            <a:endParaRPr lang="en-US" dirty="0"/>
          </a:p>
        </p:txBody>
      </p:sp>
      <p:sp>
        <p:nvSpPr>
          <p:cNvPr id="3" name="Content Placeholder 2"/>
          <p:cNvSpPr>
            <a:spLocks noGrp="1"/>
          </p:cNvSpPr>
          <p:nvPr>
            <p:ph sz="quarter" idx="1"/>
          </p:nvPr>
        </p:nvSpPr>
        <p:spPr/>
        <p:txBody>
          <a:bodyPr/>
          <a:lstStyle/>
          <a:p>
            <a:pPr algn="just"/>
            <a:r>
              <a:rPr lang="sr-Latn-CS" dirty="0"/>
              <a:t>Терцијарна превенција покушава да смањи штету узроковану симптоматском болешћу фокусирањем на менталну, физичку и социјалну рехабилитацију. За разлику од секундарне превенције, која има за циљ превенцију инвалидитета, циљ терцијарне превенције је да максимизира преостале способности и функције већ инвалидног пацијента. Циљеви терцијарне превенције укључују: спречавање бола и оштећења, заустављање прогресије и компликација болести и враћање здравља и функција појединаца погођених болешћу</a:t>
            </a:r>
            <a:r>
              <a:rPr lang="en-US" dirty="0"/>
              <a:t>.</a:t>
            </a:r>
          </a:p>
        </p:txBody>
      </p:sp>
      <p:sp>
        <p:nvSpPr>
          <p:cNvPr id="4" name="Title 1">
            <a:extLst>
              <a:ext uri="{FF2B5EF4-FFF2-40B4-BE49-F238E27FC236}">
                <a16:creationId xmlns:a16="http://schemas.microsoft.com/office/drawing/2014/main" id="{41E80ACC-DEC8-4833-8B40-5FC764FACED1}"/>
              </a:ext>
            </a:extLst>
          </p:cNvPr>
          <p:cNvSpPr txBox="1">
            <a:spLocks/>
          </p:cNvSpPr>
          <p:nvPr/>
        </p:nvSpPr>
        <p:spPr>
          <a:xfrm>
            <a:off x="554736" y="381000"/>
            <a:ext cx="113792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sr-Cyrl-RS" dirty="0"/>
              <a:t>Терцијарна</a:t>
            </a:r>
            <a:r>
              <a:rPr lang="sr-Latn-CS" dirty="0"/>
              <a:t> превенција</a:t>
            </a:r>
            <a:endParaRPr lang="en-US" dirty="0"/>
          </a:p>
        </p:txBody>
      </p:sp>
    </p:spTree>
    <p:extLst>
      <p:ext uri="{BB962C8B-B14F-4D97-AF65-F5344CB8AC3E}">
        <p14:creationId xmlns:p14="http://schemas.microsoft.com/office/powerpoint/2010/main" val="12523507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C307B85-7EC7-4D9A-8E66-1BC00D68E964}"/>
              </a:ext>
            </a:extLst>
          </p:cNvPr>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913467" y="999067"/>
            <a:ext cx="7425265" cy="4964862"/>
          </a:xfrm>
        </p:spPr>
      </p:pic>
    </p:spTree>
    <p:extLst>
      <p:ext uri="{BB962C8B-B14F-4D97-AF65-F5344CB8AC3E}">
        <p14:creationId xmlns:p14="http://schemas.microsoft.com/office/powerpoint/2010/main" val="18826907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sr-Cyrl-RS" sz="2700" dirty="0">
                <a:solidFill>
                  <a:prstClr val="black"/>
                </a:solidFill>
                <a:latin typeface="Georgia"/>
                <a:ea typeface="+mn-ea"/>
                <a:cs typeface="+mn-cs"/>
              </a:rPr>
              <a:t>К</a:t>
            </a:r>
            <a:r>
              <a:rPr kumimoji="0" lang="sr-Latn-CS" sz="2700" b="0" i="0" u="none" strike="noStrike" kern="1200" cap="none" spc="0" normalizeH="0" baseline="0" noProof="0" dirty="0">
                <a:ln>
                  <a:noFill/>
                </a:ln>
                <a:solidFill>
                  <a:prstClr val="black"/>
                </a:solidFill>
                <a:effectLst/>
                <a:uLnTx/>
                <a:uFillTx/>
                <a:latin typeface="Georgia"/>
                <a:ea typeface="+mn-ea"/>
                <a:cs typeface="+mn-cs"/>
              </a:rPr>
              <a:t>ватернарна превенција</a:t>
            </a:r>
            <a:br>
              <a:rPr lang="en-US" dirty="0"/>
            </a:br>
            <a:endParaRPr lang="en-US" dirty="0"/>
          </a:p>
        </p:txBody>
      </p:sp>
      <p:sp>
        <p:nvSpPr>
          <p:cNvPr id="3" name="Content Placeholder 2"/>
          <p:cNvSpPr>
            <a:spLocks noGrp="1"/>
          </p:cNvSpPr>
          <p:nvPr>
            <p:ph sz="quarter" idx="1"/>
          </p:nvPr>
        </p:nvSpPr>
        <p:spPr/>
        <p:txBody>
          <a:bodyPr>
            <a:normAutofit/>
          </a:bodyPr>
          <a:lstStyle/>
          <a:p>
            <a:pPr algn="just"/>
            <a:r>
              <a:rPr lang="sr-Latn-CS" dirty="0"/>
              <a:t>Према Вонка међународном речнику за општу/породичну праксу, кватернарна превенција је „акција предузета да се идентификују пацијенти у ризику од прекомерне медикализације, да се заштите од нове медицинске инвазије и да му се предложе интервенције, које су етички прихватљиве“. Марц Јамоулле је првобитно предложио овај концепт, а мете су углавном били пацијенти са болешћу, али без болести. Дефиниција је недавно измењена као „радња предузета да би се заштитили појединци (особе/пацијенти) од медицинских интервенција које ће вероватно изазвати више штете него користи“.</a:t>
            </a:r>
            <a:endParaRPr lang="en-US" dirty="0"/>
          </a:p>
        </p:txBody>
      </p:sp>
    </p:spTree>
    <p:extLst>
      <p:ext uri="{BB962C8B-B14F-4D97-AF65-F5344CB8AC3E}">
        <p14:creationId xmlns:p14="http://schemas.microsoft.com/office/powerpoint/2010/main" val="3677623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D08FFC2-2C8D-4094-B8DC-B4847EE381E1}"/>
              </a:ext>
            </a:extLst>
          </p:cNvPr>
          <p:cNvSpPr>
            <a:spLocks noGrp="1"/>
          </p:cNvSpPr>
          <p:nvPr>
            <p:ph sz="quarter" idx="1"/>
          </p:nvPr>
        </p:nvSpPr>
        <p:spPr>
          <a:xfrm>
            <a:off x="1001712" y="890017"/>
            <a:ext cx="10115021" cy="4333916"/>
          </a:xfrm>
        </p:spPr>
        <p:txBody>
          <a:bodyPr>
            <a:normAutofit/>
          </a:bodyPr>
          <a:lstStyle/>
          <a:p>
            <a:pPr marL="0" indent="0">
              <a:buNone/>
            </a:pPr>
            <a:endParaRPr lang="ru-RU" dirty="0"/>
          </a:p>
          <a:p>
            <a:r>
              <a:rPr lang="ru-RU" dirty="0"/>
              <a:t>Која је дефиниција превенције? </a:t>
            </a:r>
            <a:endParaRPr lang="en-US" dirty="0"/>
          </a:p>
          <a:p>
            <a:pPr algn="just"/>
            <a:r>
              <a:rPr lang="ru-RU" dirty="0"/>
              <a:t>Превенција – која се назива и превентивно здравље – је свака радња која се предузима да би људи били здрави и добро, и спречили или избегли ризик од лошег здравља, болести, повреда и ране смрти. </a:t>
            </a:r>
          </a:p>
          <a:p>
            <a:pPr algn="just"/>
            <a:r>
              <a:rPr lang="ru-RU" dirty="0"/>
              <a:t>Превенција има за циљ да повећа вероватноћу да ће људи остати здрави и здрави што је дуже могуће.</a:t>
            </a:r>
          </a:p>
        </p:txBody>
      </p:sp>
    </p:spTree>
    <p:extLst>
      <p:ext uri="{BB962C8B-B14F-4D97-AF65-F5344CB8AC3E}">
        <p14:creationId xmlns:p14="http://schemas.microsoft.com/office/powerpoint/2010/main" val="16260229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09535" y="208878"/>
            <a:ext cx="9404723" cy="1400530"/>
          </a:xfrm>
        </p:spPr>
        <p:txBody>
          <a:bodyPr>
            <a:normAutofit/>
          </a:bodyPr>
          <a:lstStyle/>
          <a:p>
            <a:pPr algn="ctr"/>
            <a:r>
              <a:rPr lang="sr-Cyrl-RS" dirty="0"/>
              <a:t>К</a:t>
            </a:r>
            <a:r>
              <a:rPr lang="sr-Latn-CS" dirty="0"/>
              <a:t>ватернарна превенција</a:t>
            </a:r>
            <a:br>
              <a:rPr lang="en-US" dirty="0"/>
            </a:br>
            <a:endParaRPr lang="en-US" dirty="0"/>
          </a:p>
        </p:txBody>
      </p:sp>
      <p:sp>
        <p:nvSpPr>
          <p:cNvPr id="4" name="Content Placeholder 2"/>
          <p:cNvSpPr>
            <a:spLocks noGrp="1"/>
          </p:cNvSpPr>
          <p:nvPr>
            <p:ph sz="quarter" idx="1"/>
          </p:nvPr>
        </p:nvSpPr>
        <p:spPr>
          <a:xfrm>
            <a:off x="993584" y="1487424"/>
            <a:ext cx="8946541" cy="4492751"/>
          </a:xfrm>
        </p:spPr>
        <p:txBody>
          <a:bodyPr>
            <a:normAutofit lnSpcReduction="10000"/>
          </a:bodyPr>
          <a:lstStyle/>
          <a:p>
            <a:pPr marL="0" indent="0" algn="just">
              <a:buNone/>
            </a:pPr>
            <a:r>
              <a:rPr lang="sr-Latn-CS" dirty="0"/>
              <a:t>Куартернари </a:t>
            </a:r>
            <a:endParaRPr lang="en-US" dirty="0"/>
          </a:p>
          <a:p>
            <a:pPr marL="0" indent="0" algn="just">
              <a:buNone/>
            </a:pPr>
            <a:r>
              <a:rPr lang="sr-Latn-CS" dirty="0"/>
              <a:t>Следећи услови су подложни прекомерном лечењу: Радиолошки инциденталоми Употреба антиаритмичких лекова након инфаркта миокарда који су смањили аритмије, али повећали морталитет Употреба хормонске супституционе терапије довела је до повећаног броја случајева рака дојке, можданог удара и тромбоемболијских догађаја. То је такође био неуспех у смањењу кардиоваскуларног морталитета. Медицински необјашњиви симптоми Функционални поремећаји Телесни дистрес синдром</a:t>
            </a:r>
            <a:endParaRPr lang="en-US" dirty="0"/>
          </a:p>
        </p:txBody>
      </p:sp>
    </p:spTree>
    <p:extLst>
      <p:ext uri="{BB962C8B-B14F-4D97-AF65-F5344CB8AC3E}">
        <p14:creationId xmlns:p14="http://schemas.microsoft.com/office/powerpoint/2010/main" val="6840006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sr-Cyrl-RS" sz="2700" dirty="0">
                <a:solidFill>
                  <a:prstClr val="black"/>
                </a:solidFill>
                <a:latin typeface="Georgia"/>
                <a:ea typeface="+mn-ea"/>
                <a:cs typeface="+mn-cs"/>
              </a:rPr>
              <a:t>К</a:t>
            </a:r>
            <a:r>
              <a:rPr kumimoji="0" lang="sr-Latn-CS" sz="2700" b="0" i="0" u="none" strike="noStrike" kern="1200" cap="none" spc="0" normalizeH="0" baseline="0" noProof="0" dirty="0">
                <a:ln>
                  <a:noFill/>
                </a:ln>
                <a:solidFill>
                  <a:prstClr val="black"/>
                </a:solidFill>
                <a:effectLst/>
                <a:uLnTx/>
                <a:uFillTx/>
                <a:latin typeface="Georgia"/>
                <a:ea typeface="+mn-ea"/>
                <a:cs typeface="+mn-cs"/>
              </a:rPr>
              <a:t>ватернарна превенција</a:t>
            </a:r>
            <a:br>
              <a:rPr lang="en-US" dirty="0"/>
            </a:br>
            <a:endParaRPr lang="en-US" dirty="0"/>
          </a:p>
        </p:txBody>
      </p:sp>
      <p:sp>
        <p:nvSpPr>
          <p:cNvPr id="3" name="Content Placeholder 2"/>
          <p:cNvSpPr>
            <a:spLocks noGrp="1"/>
          </p:cNvSpPr>
          <p:nvPr>
            <p:ph sz="quarter" idx="1"/>
          </p:nvPr>
        </p:nvSpPr>
        <p:spPr/>
        <p:txBody>
          <a:bodyPr/>
          <a:lstStyle/>
          <a:p>
            <a:r>
              <a:rPr lang="sr-Latn-CS" dirty="0"/>
              <a:t>Методе за ублажавање или избегавање резултата непотребних или прекомерних интервенција у здравственом систему, укључујући потенцијална кршења права.</a:t>
            </a:r>
            <a:endParaRPr lang="en-US" dirty="0"/>
          </a:p>
        </p:txBody>
      </p:sp>
    </p:spTree>
    <p:extLst>
      <p:ext uri="{BB962C8B-B14F-4D97-AF65-F5344CB8AC3E}">
        <p14:creationId xmlns:p14="http://schemas.microsoft.com/office/powerpoint/2010/main" val="6956779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lgn="just"/>
            <a:r>
              <a:rPr lang="sr-Latn-CS" dirty="0"/>
              <a:t>Превентивне услуге су се показале као суштински аспект здравствене заштите; међутим, изгледа да су доследно недовољно искоришћени. Уз ограничења у погледу трошкова, времена и ресурса за лекаре, многе превентивне услуге се занемарују. Лекари треба да буду у току са смерницама за превенцију и да обезбеде да се свим пацијентима понуде одговарајуће услуге са потпуним објашњењем ризика и користи.</a:t>
            </a:r>
            <a:endParaRPr lang="en-US" dirty="0"/>
          </a:p>
        </p:txBody>
      </p:sp>
    </p:spTree>
    <p:extLst>
      <p:ext uri="{BB962C8B-B14F-4D97-AF65-F5344CB8AC3E}">
        <p14:creationId xmlns:p14="http://schemas.microsoft.com/office/powerpoint/2010/main" val="22342020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Following Is An Example Of Primordial Preven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042" y="776505"/>
            <a:ext cx="11575789" cy="56493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36036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7463" y="1398588"/>
            <a:ext cx="7077075" cy="406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23809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8" descr="Levels of Prevention - YouTub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10" descr="Levels of Prevention - YouTub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12" descr="Levels of Prevention - Focus Dentistry"/>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157"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5536" y="560832"/>
            <a:ext cx="6071616" cy="5657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71596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Levels of Prevention in health care. | Download Scientific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890016"/>
            <a:ext cx="9119616" cy="5376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87288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Definitions of levels of prevention vary somewhat depending on the... |  Download Scientific Diagram"/>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Definitions of levels of prevention vary somewhat depending on the... |  Download Scientific Diagram"/>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6" descr="Definitions of levels of prevention vary somewhat depending on the... |  Download Scientific Diagram"/>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8" descr="Definitions of levels of prevention vary somewhat depending on the... |  Download Scientific Diagram"/>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10" descr="Levels of Disease Prevention (Primary, Secondary, Tertiary) - YouTube"/>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12" descr="Levels of Prevention in health care. | Download Scientific Diagram"/>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134" name="Picture 14" descr="Preventive healthcare | Me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1536" y="1109472"/>
            <a:ext cx="8948928" cy="4718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06391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274000" y="1614006"/>
            <a:ext cx="8946541" cy="4195481"/>
          </a:xfrm>
        </p:spPr>
        <p:txBody>
          <a:bodyPr/>
          <a:lstStyle/>
          <a:p>
            <a:pPr algn="just"/>
            <a:endParaRPr lang="sr-Cyrl-RS" dirty="0"/>
          </a:p>
          <a:p>
            <a:pPr algn="just"/>
            <a:r>
              <a:rPr lang="sr-Cyrl-RS" dirty="0"/>
              <a:t>Одговарајућа комуникација међу различитим здравственим особљем треба да постоји како би се обезбедио одговарајући ниво превенције широј јавности и пацијентима.</a:t>
            </a:r>
          </a:p>
          <a:p>
            <a:pPr algn="just"/>
            <a:r>
              <a:rPr lang="sr-Cyrl-RS" dirty="0"/>
              <a:t>Едукација о значају превенције као важног аспекта индивидуалне неге је неопходна.</a:t>
            </a:r>
            <a:endParaRPr lang="en-US" dirty="0"/>
          </a:p>
        </p:txBody>
      </p:sp>
    </p:spTree>
    <p:extLst>
      <p:ext uri="{BB962C8B-B14F-4D97-AF65-F5344CB8AC3E}">
        <p14:creationId xmlns:p14="http://schemas.microsoft.com/office/powerpoint/2010/main" val="42057933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7F5BD-DF45-46EE-A57B-C52A134B6FC5}"/>
              </a:ext>
            </a:extLst>
          </p:cNvPr>
          <p:cNvSpPr>
            <a:spLocks noGrp="1"/>
          </p:cNvSpPr>
          <p:nvPr>
            <p:ph type="title"/>
          </p:nvPr>
        </p:nvSpPr>
        <p:spPr/>
        <p:txBody>
          <a:bodyPr/>
          <a:lstStyle/>
          <a:p>
            <a:pPr algn="ctr"/>
            <a:r>
              <a:rPr lang="ru-RU" sz="2400" dirty="0"/>
              <a:t>Разлика између промоције и превенције</a:t>
            </a:r>
            <a:endParaRPr lang="en-US" sz="2400" dirty="0"/>
          </a:p>
        </p:txBody>
      </p:sp>
      <p:sp>
        <p:nvSpPr>
          <p:cNvPr id="3" name="Content Placeholder 2">
            <a:extLst>
              <a:ext uri="{FF2B5EF4-FFF2-40B4-BE49-F238E27FC236}">
                <a16:creationId xmlns:a16="http://schemas.microsoft.com/office/drawing/2014/main" id="{31D47A22-0E95-4180-A809-7A44004B0352}"/>
              </a:ext>
            </a:extLst>
          </p:cNvPr>
          <p:cNvSpPr>
            <a:spLocks noGrp="1"/>
          </p:cNvSpPr>
          <p:nvPr>
            <p:ph sz="quarter" idx="1"/>
          </p:nvPr>
        </p:nvSpPr>
        <p:spPr/>
        <p:txBody>
          <a:bodyPr>
            <a:normAutofit/>
          </a:bodyPr>
          <a:lstStyle/>
          <a:p>
            <a:r>
              <a:rPr lang="sr-Latn-CS" dirty="0"/>
              <a:t>Док промоција здравља има за циљ побољшање/промовисање здравља и ресурса (салутогенеза), превенција се фокусира на избегавање болести и повезаних фактора ризика. Промоција здравља и превенција болести кроз интервенције засноване на популацији, укључујући акције за решавање друштвених детерминанти и здравствене неједнакости. Промоција здравља је процес омогућавања људима да повећају контролу и побољшају своје здравље. Он се помера даље од фокуса на индивидуално понашање ка широком спектру друштвених и еколошких интервенција.</a:t>
            </a:r>
            <a:endParaRPr lang="en-US" dirty="0"/>
          </a:p>
        </p:txBody>
      </p:sp>
    </p:spTree>
    <p:extLst>
      <p:ext uri="{BB962C8B-B14F-4D97-AF65-F5344CB8AC3E}">
        <p14:creationId xmlns:p14="http://schemas.microsoft.com/office/powerpoint/2010/main" val="363772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2AB5D7-72D1-4967-A223-7F865FC7478A}"/>
              </a:ext>
            </a:extLst>
          </p:cNvPr>
          <p:cNvSpPr>
            <a:spLocks noGrp="1"/>
          </p:cNvSpPr>
          <p:nvPr>
            <p:ph sz="quarter" idx="1"/>
          </p:nvPr>
        </p:nvSpPr>
        <p:spPr/>
        <p:txBody>
          <a:bodyPr/>
          <a:lstStyle/>
          <a:p>
            <a:r>
              <a:rPr lang="sr-Latn-CS" dirty="0"/>
              <a:t>Која је улога превенције? </a:t>
            </a:r>
            <a:endParaRPr lang="en-US" dirty="0"/>
          </a:p>
          <a:p>
            <a:r>
              <a:rPr lang="sr-Latn-CS" dirty="0"/>
              <a:t>Активности превенције смањују ризике по здравље појединаца и заједница. </a:t>
            </a:r>
            <a:endParaRPr lang="sr-Cyrl-RS" dirty="0"/>
          </a:p>
          <a:p>
            <a:r>
              <a:rPr lang="sr-Latn-CS" dirty="0"/>
              <a:t>Док неки фактори ризика, нпр. породична историја, су ван контроле неке особе, други, нпр. начин живота и физичко и социјално окружење могу се променити, потенцијално одржавајући и побољшавајући здравствени статус.</a:t>
            </a:r>
            <a:endParaRPr lang="en-US" dirty="0"/>
          </a:p>
        </p:txBody>
      </p:sp>
    </p:spTree>
    <p:extLst>
      <p:ext uri="{BB962C8B-B14F-4D97-AF65-F5344CB8AC3E}">
        <p14:creationId xmlns:p14="http://schemas.microsoft.com/office/powerpoint/2010/main" val="17122102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81B3BA5-1962-4199-ACAC-FF0240D26C8B}"/>
              </a:ext>
            </a:extLst>
          </p:cNvPr>
          <p:cNvSpPr txBox="1"/>
          <p:nvPr/>
        </p:nvSpPr>
        <p:spPr>
          <a:xfrm>
            <a:off x="4301067" y="2456934"/>
            <a:ext cx="6096000" cy="646331"/>
          </a:xfrm>
          <a:prstGeom prst="rect">
            <a:avLst/>
          </a:prstGeom>
          <a:noFill/>
        </p:spPr>
        <p:txBody>
          <a:bodyPr wrap="square">
            <a:spAutoFit/>
          </a:bodyPr>
          <a:lstStyle/>
          <a:p>
            <a:r>
              <a:rPr lang="sr-Latn-CS" sz="3600"/>
              <a:t>ХВАЛА!</a:t>
            </a:r>
            <a:endParaRPr lang="en-US" sz="3600"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145701-19B0-499C-A86E-4046837F36CD}"/>
              </a:ext>
            </a:extLst>
          </p:cNvPr>
          <p:cNvSpPr>
            <a:spLocks noGrp="1"/>
          </p:cNvSpPr>
          <p:nvPr>
            <p:ph sz="quarter" idx="1"/>
          </p:nvPr>
        </p:nvSpPr>
        <p:spPr/>
        <p:txBody>
          <a:bodyPr/>
          <a:lstStyle/>
          <a:p>
            <a:r>
              <a:rPr lang="sr-Latn-CS" dirty="0"/>
              <a:t>Зашто је превенција најважнија? </a:t>
            </a:r>
            <a:endParaRPr lang="en-US" dirty="0"/>
          </a:p>
          <a:p>
            <a:r>
              <a:rPr lang="sr-Latn-CS" dirty="0"/>
              <a:t>Превентивна нега може драстично да продужи ваш животни век јер вам омогућава да рано ухватите ствари и да их третирате много лакше. </a:t>
            </a:r>
            <a:endParaRPr lang="sr-Cyrl-RS" dirty="0"/>
          </a:p>
          <a:p>
            <a:r>
              <a:rPr lang="sr-Latn-CS" dirty="0"/>
              <a:t>На пример, ако практикујете управљање тежином и изгубите вишак килограма/одржавате ту тежину, продужићете свој животни век и спречити озбиљне болести као што су дијабетес типа 2 и болести срца.</a:t>
            </a:r>
            <a:endParaRPr lang="en-US" dirty="0"/>
          </a:p>
        </p:txBody>
      </p:sp>
    </p:spTree>
    <p:extLst>
      <p:ext uri="{BB962C8B-B14F-4D97-AF65-F5344CB8AC3E}">
        <p14:creationId xmlns:p14="http://schemas.microsoft.com/office/powerpoint/2010/main" val="4922682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1DCE41-3E7C-4A3E-943D-C972EBDCEA63}"/>
              </a:ext>
            </a:extLst>
          </p:cNvPr>
          <p:cNvSpPr>
            <a:spLocks noGrp="1"/>
          </p:cNvSpPr>
          <p:nvPr>
            <p:ph sz="quarter" idx="1"/>
          </p:nvPr>
        </p:nvSpPr>
        <p:spPr>
          <a:xfrm>
            <a:off x="757766" y="2179919"/>
            <a:ext cx="10676465" cy="4195481"/>
          </a:xfrm>
        </p:spPr>
        <p:txBody>
          <a:bodyPr>
            <a:normAutofit/>
          </a:bodyPr>
          <a:lstStyle/>
          <a:p>
            <a:endParaRPr lang="en-US" dirty="0"/>
          </a:p>
          <a:p>
            <a:pPr algn="just"/>
            <a:r>
              <a:rPr lang="sr-Latn-CS" dirty="0"/>
              <a:t>Левел и </a:t>
            </a:r>
            <a:r>
              <a:rPr lang="sr-Cyrl-RS" dirty="0"/>
              <a:t>К</a:t>
            </a:r>
            <a:r>
              <a:rPr lang="sr-Latn-CS" dirty="0"/>
              <a:t>ларков</a:t>
            </a:r>
            <a:r>
              <a:rPr lang="sr-Cyrl-RS" dirty="0"/>
              <a:t>и</a:t>
            </a:r>
            <a:r>
              <a:rPr lang="sr-Latn-CS" dirty="0"/>
              <a:t> нивои превенције </a:t>
            </a:r>
            <a:endParaRPr lang="en-US" dirty="0"/>
          </a:p>
          <a:p>
            <a:pPr algn="just"/>
            <a:r>
              <a:rPr lang="sr-Latn-CS" dirty="0"/>
              <a:t>Термине примарна, секундарна и терцијарна превенција први су документовали касних 1940-их од стране Л</a:t>
            </a:r>
            <a:r>
              <a:rPr lang="sr-Cyrl-RS" dirty="0"/>
              <a:t>е</a:t>
            </a:r>
            <a:r>
              <a:rPr lang="sr-Latn-CS" dirty="0"/>
              <a:t>вела и Кларка са Школе јавног здравља Универзитета Харвард и Колумбија.</a:t>
            </a:r>
            <a:endParaRPr lang="sr-Cyrl-RS" dirty="0"/>
          </a:p>
          <a:p>
            <a:pPr algn="just"/>
            <a:r>
              <a:rPr lang="sr-Latn-CS" dirty="0"/>
              <a:t>Пионири у размишљању о јавном здрављу у то време, Левел и </a:t>
            </a:r>
            <a:r>
              <a:rPr lang="sr-Cyrl-RS" dirty="0"/>
              <a:t>К</a:t>
            </a:r>
            <a:r>
              <a:rPr lang="sr-Latn-CS" dirty="0"/>
              <a:t>ларк описали су принципе превенције у контексту тријаде јавног здравља домаћина, агента и окружења која се обично назива моделом епидемиолошког троугла узрочника болести.</a:t>
            </a:r>
            <a:endParaRPr lang="en-US" dirty="0"/>
          </a:p>
        </p:txBody>
      </p:sp>
      <p:pic>
        <p:nvPicPr>
          <p:cNvPr id="7" name="Picture 6">
            <a:extLst>
              <a:ext uri="{FF2B5EF4-FFF2-40B4-BE49-F238E27FC236}">
                <a16:creationId xmlns:a16="http://schemas.microsoft.com/office/drawing/2014/main" id="{D49B7E96-D624-4E8A-899B-FDD9A683A8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6917" y="127000"/>
            <a:ext cx="3798165" cy="2299224"/>
          </a:xfrm>
          <a:prstGeom prst="rect">
            <a:avLst/>
          </a:prstGeom>
        </p:spPr>
      </p:pic>
    </p:spTree>
    <p:extLst>
      <p:ext uri="{BB962C8B-B14F-4D97-AF65-F5344CB8AC3E}">
        <p14:creationId xmlns:p14="http://schemas.microsoft.com/office/powerpoint/2010/main" val="2146682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just"/>
            <a:r>
              <a:rPr lang="ru-RU" dirty="0"/>
              <a:t>Природна историја болести класификује се у пет фаза: основни, подложни, субклинички, клинички и опоравак/инвалидност/смрт. Одговарајуће превентивне здравствене мере су груписане у сличне стадијуме како би се циљало на превенцију ових стадијума болести.</a:t>
            </a:r>
          </a:p>
          <a:p>
            <a:pPr algn="just"/>
            <a:r>
              <a:rPr lang="ru-RU" dirty="0"/>
              <a:t>Ове превентивне фазе су примордијална превенција, примарна превенција, секундарна превенција и терцијарна превенција. Комбиновано, ове стратегије не само да имају за циљ да спрече настанак болести кроз смањење ризика, већ и низводне компликације манифестоване болести.</a:t>
            </a:r>
            <a:endParaRPr lang="en-US" dirty="0"/>
          </a:p>
        </p:txBody>
      </p:sp>
    </p:spTree>
    <p:extLst>
      <p:ext uri="{BB962C8B-B14F-4D97-AF65-F5344CB8AC3E}">
        <p14:creationId xmlns:p14="http://schemas.microsoft.com/office/powerpoint/2010/main" val="3221420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291610" y="1728814"/>
            <a:ext cx="9909790" cy="4195481"/>
          </a:xfrm>
        </p:spPr>
        <p:txBody>
          <a:bodyPr>
            <a:normAutofit fontScale="85000" lnSpcReduction="20000"/>
          </a:bodyPr>
          <a:lstStyle/>
          <a:p>
            <a:r>
              <a:rPr lang="sr-Latn-CS" dirty="0"/>
              <a:t>На болест и инвалидитет утичу фактори животне средине, генетска предиспозиција, узрочници болести и избор начина живота, и представљају динамичке процесе који почињу пре него што појединци схвате да су погођени. </a:t>
            </a:r>
            <a:endParaRPr lang="en-US" dirty="0"/>
          </a:p>
          <a:p>
            <a:r>
              <a:rPr lang="sr-Latn-CS" dirty="0"/>
              <a:t>Превенција болести се ослања на антиципативне акције које се могу категорисати као примордијална, примарна, секундарна и терцијарна превенција. Сваке године милиони људи умиру од смрти које је могуће спречити. </a:t>
            </a:r>
            <a:r>
              <a:rPr lang="en-US" dirty="0"/>
              <a:t>O</a:t>
            </a:r>
            <a:r>
              <a:rPr lang="sr-Latn-CS" dirty="0"/>
              <a:t>тприлике половина свих смртних случајева настала је услед понашања и изложености које се може спречити. </a:t>
            </a:r>
            <a:endParaRPr lang="en-US" dirty="0"/>
          </a:p>
          <a:p>
            <a:r>
              <a:rPr lang="sr-Latn-CS" dirty="0"/>
              <a:t>Водећи узроци укључују кардиоваскуларне болести, хроничне респираторне болести, ненамерне повреде, дијабетес и одређене заразне болести.</a:t>
            </a:r>
            <a:endParaRPr lang="en-US" dirty="0"/>
          </a:p>
        </p:txBody>
      </p:sp>
    </p:spTree>
    <p:extLst>
      <p:ext uri="{BB962C8B-B14F-4D97-AF65-F5344CB8AC3E}">
        <p14:creationId xmlns:p14="http://schemas.microsoft.com/office/powerpoint/2010/main" val="4289264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1CCDE3-B8CD-4310-BC59-880B56CDC689}"/>
              </a:ext>
            </a:extLst>
          </p:cNvPr>
          <p:cNvSpPr>
            <a:spLocks noGrp="1"/>
          </p:cNvSpPr>
          <p:nvPr>
            <p:ph sz="quarter" idx="1"/>
          </p:nvPr>
        </p:nvSpPr>
        <p:spPr>
          <a:xfrm>
            <a:off x="1103312" y="1365504"/>
            <a:ext cx="8946541" cy="4882895"/>
          </a:xfrm>
        </p:spPr>
        <p:txBody>
          <a:bodyPr/>
          <a:lstStyle/>
          <a:p>
            <a:pPr marL="0" indent="0" algn="just">
              <a:buNone/>
            </a:pPr>
            <a:r>
              <a:rPr lang="sr-Latn-CS" dirty="0"/>
              <a:t>Три стране које чине троугао здравља и доприносе вашем укупном здрављу су: </a:t>
            </a:r>
            <a:endParaRPr lang="en-US" dirty="0"/>
          </a:p>
          <a:p>
            <a:pPr marL="0" indent="0" algn="just">
              <a:buNone/>
            </a:pPr>
            <a:r>
              <a:rPr lang="sr-Latn-CS" dirty="0"/>
              <a:t>Физичко здравље. </a:t>
            </a:r>
            <a:endParaRPr lang="en-US" dirty="0"/>
          </a:p>
          <a:p>
            <a:pPr marL="0" indent="0" algn="just">
              <a:buNone/>
            </a:pPr>
            <a:r>
              <a:rPr lang="sr-Latn-CS" dirty="0"/>
              <a:t>Ментално здравље. </a:t>
            </a:r>
            <a:endParaRPr lang="en-US" dirty="0"/>
          </a:p>
          <a:p>
            <a:pPr marL="0" indent="0" algn="just">
              <a:buNone/>
            </a:pPr>
            <a:r>
              <a:rPr lang="sr-Latn-CS" dirty="0"/>
              <a:t>Соци</a:t>
            </a:r>
            <a:r>
              <a:rPr lang="en-US" dirty="0"/>
              <a:t>j</a:t>
            </a:r>
            <a:r>
              <a:rPr lang="sr-Cyrl-RS" dirty="0"/>
              <a:t>ијално здравље</a:t>
            </a:r>
            <a:r>
              <a:rPr lang="en-US" dirty="0"/>
              <a:t>.</a:t>
            </a:r>
          </a:p>
        </p:txBody>
      </p:sp>
    </p:spTree>
    <p:extLst>
      <p:ext uri="{BB962C8B-B14F-4D97-AF65-F5344CB8AC3E}">
        <p14:creationId xmlns:p14="http://schemas.microsoft.com/office/powerpoint/2010/main" val="39778444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2083</TotalTime>
  <Words>1891</Words>
  <Application>Microsoft Office PowerPoint</Application>
  <PresentationFormat>Widescreen</PresentationFormat>
  <Paragraphs>101</Paragraphs>
  <Slides>40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Arial</vt:lpstr>
      <vt:lpstr>Georgia</vt:lpstr>
      <vt:lpstr>Times New Roman</vt:lpstr>
      <vt:lpstr>Wingdings</vt:lpstr>
      <vt:lpstr>Wingdings 2</vt:lpstr>
      <vt:lpstr>Civic</vt:lpstr>
      <vt:lpstr>ПРЕВЕНТИВНА МЕДИЦИНА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Примордијална превенција</vt:lpstr>
      <vt:lpstr>Примордијална превенција</vt:lpstr>
      <vt:lpstr>Примордијална превенција</vt:lpstr>
      <vt:lpstr>Примарна превенција</vt:lpstr>
      <vt:lpstr>Примарна превенција</vt:lpstr>
      <vt:lpstr>Примарна превенција</vt:lpstr>
      <vt:lpstr>Примарна превенција</vt:lpstr>
      <vt:lpstr>Примарна превенција</vt:lpstr>
      <vt:lpstr>Секундарна превенција </vt:lpstr>
      <vt:lpstr>Секундарна превенција </vt:lpstr>
      <vt:lpstr>Секундарна превенција</vt:lpstr>
      <vt:lpstr>Секундарна превенција</vt:lpstr>
      <vt:lpstr> </vt:lpstr>
      <vt:lpstr> </vt:lpstr>
      <vt:lpstr> </vt:lpstr>
      <vt:lpstr> </vt:lpstr>
      <vt:lpstr> </vt:lpstr>
      <vt:lpstr>Tertiary Prevention </vt:lpstr>
      <vt:lpstr>PowerPoint Presentation</vt:lpstr>
      <vt:lpstr>Кватернарна превенција </vt:lpstr>
      <vt:lpstr>Кватернарна превенција </vt:lpstr>
      <vt:lpstr>Кватернарна превенција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Разлика између промоције и превенције</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МАЛИГНЕ БОЛЕСТИ</dc:title>
  <dc:creator>Milena Stefanovic</dc:creator>
  <cp:lastModifiedBy>soclek</cp:lastModifiedBy>
  <cp:revision>158</cp:revision>
  <dcterms:created xsi:type="dcterms:W3CDTF">2018-10-26T17:27:32Z</dcterms:created>
  <dcterms:modified xsi:type="dcterms:W3CDTF">2024-04-04T09:05:48Z</dcterms:modified>
</cp:coreProperties>
</file>